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3" r:id="rId1"/>
  </p:sldMasterIdLst>
  <p:notesMasterIdLst>
    <p:notesMasterId r:id="rId15"/>
  </p:notesMasterIdLst>
  <p:sldIdLst>
    <p:sldId id="256" r:id="rId2"/>
    <p:sldId id="258" r:id="rId3"/>
    <p:sldId id="257" r:id="rId4"/>
    <p:sldId id="259" r:id="rId5"/>
    <p:sldId id="260" r:id="rId6"/>
    <p:sldId id="261" r:id="rId7"/>
    <p:sldId id="262" r:id="rId8"/>
    <p:sldId id="263" r:id="rId9"/>
    <p:sldId id="264" r:id="rId10"/>
    <p:sldId id="265" r:id="rId11"/>
    <p:sldId id="266" r:id="rId12"/>
    <p:sldId id="283" r:id="rId13"/>
    <p:sldId id="28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3201" autoAdjust="0"/>
  </p:normalViewPr>
  <p:slideViewPr>
    <p:cSldViewPr snapToGrid="0">
      <p:cViewPr varScale="1">
        <p:scale>
          <a:sx n="65" d="100"/>
          <a:sy n="65" d="100"/>
        </p:scale>
        <p:origin x="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audio2.wav>
</file>

<file path=ppt/media/image1.png>
</file>

<file path=ppt/media/image10.png>
</file>

<file path=ppt/media/image11.png>
</file>

<file path=ppt/media/image12.png>
</file>

<file path=ppt/media/image13.png>
</file>

<file path=ppt/media/image14.gif>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796F86-8FE5-4576-945B-514FA2F1FF35}" type="datetimeFigureOut">
              <a:rPr lang="en-US" smtClean="0"/>
              <a:t>8/21/2019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C631D8-CD5C-473F-95B6-15F714C29545}" type="slidenum">
              <a:rPr lang="en-US" smtClean="0"/>
              <a:t>‹#›</a:t>
            </a:fld>
            <a:endParaRPr lang="en-US"/>
          </a:p>
        </p:txBody>
      </p:sp>
    </p:spTree>
    <p:extLst>
      <p:ext uri="{BB962C8B-B14F-4D97-AF65-F5344CB8AC3E}">
        <p14:creationId xmlns:p14="http://schemas.microsoft.com/office/powerpoint/2010/main" val="8772855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1200" kern="1200" dirty="0">
                <a:solidFill>
                  <a:schemeClr val="tx1"/>
                </a:solidFill>
                <a:effectLst/>
                <a:latin typeface="+mn-lt"/>
                <a:ea typeface="+mn-ea"/>
                <a:cs typeface="+mn-cs"/>
              </a:rPr>
              <a:t>Protocols </a:t>
            </a:r>
          </a:p>
          <a:p>
            <a:pPr lvl="1" rtl="0" fontAlgn="ctr"/>
            <a:r>
              <a:rPr lang="en-US" sz="1200" kern="1200" dirty="0" err="1">
                <a:solidFill>
                  <a:schemeClr val="tx1"/>
                </a:solidFill>
                <a:effectLst/>
                <a:latin typeface="+mn-lt"/>
                <a:ea typeface="+mn-ea"/>
                <a:cs typeface="+mn-cs"/>
              </a:rPr>
              <a:t>WiFi</a:t>
            </a:r>
            <a:endParaRPr lang="en-US" sz="1200" kern="1200" dirty="0">
              <a:solidFill>
                <a:schemeClr val="tx1"/>
              </a:solidFill>
              <a:effectLst/>
              <a:latin typeface="+mn-lt"/>
              <a:ea typeface="+mn-ea"/>
              <a:cs typeface="+mn-cs"/>
            </a:endParaRPr>
          </a:p>
          <a:p>
            <a:pPr lvl="2" rtl="0" fontAlgn="ctr"/>
            <a:r>
              <a:rPr lang="en-US" sz="1200" kern="1200" dirty="0">
                <a:solidFill>
                  <a:schemeClr val="tx1"/>
                </a:solidFill>
                <a:effectLst/>
                <a:latin typeface="+mn-lt"/>
                <a:ea typeface="+mn-ea"/>
                <a:cs typeface="+mn-cs"/>
              </a:rPr>
              <a:t>Pros: Familiar, ubiquitous</a:t>
            </a:r>
          </a:p>
          <a:p>
            <a:pPr lvl="2" rtl="0" fontAlgn="ctr"/>
            <a:r>
              <a:rPr lang="en-US" sz="1200" kern="1200" dirty="0">
                <a:solidFill>
                  <a:schemeClr val="tx1"/>
                </a:solidFill>
                <a:effectLst/>
                <a:latin typeface="+mn-lt"/>
                <a:ea typeface="+mn-ea"/>
                <a:cs typeface="+mn-cs"/>
              </a:rPr>
              <a:t>Cons: Power hungry, not purpose-built</a:t>
            </a:r>
          </a:p>
          <a:p>
            <a:pPr lvl="1" rtl="0" fontAlgn="ctr"/>
            <a:r>
              <a:rPr lang="en-US" sz="1200" kern="1200" dirty="0">
                <a:solidFill>
                  <a:schemeClr val="tx1"/>
                </a:solidFill>
                <a:effectLst/>
                <a:latin typeface="+mn-lt"/>
                <a:ea typeface="+mn-ea"/>
                <a:cs typeface="+mn-cs"/>
              </a:rPr>
              <a:t>Z-Wave</a:t>
            </a:r>
          </a:p>
          <a:p>
            <a:pPr lvl="2" rtl="0" fontAlgn="ctr"/>
            <a:r>
              <a:rPr lang="en-US" sz="1200" kern="1200" dirty="0">
                <a:solidFill>
                  <a:schemeClr val="tx1"/>
                </a:solidFill>
                <a:effectLst/>
                <a:latin typeface="+mn-lt"/>
                <a:ea typeface="+mn-ea"/>
                <a:cs typeface="+mn-cs"/>
              </a:rPr>
              <a:t>Pros: Purpose-built, low power, 900 </a:t>
            </a:r>
            <a:r>
              <a:rPr lang="en-US" sz="1200" kern="1200" dirty="0" err="1">
                <a:solidFill>
                  <a:schemeClr val="tx1"/>
                </a:solidFill>
                <a:effectLst/>
                <a:latin typeface="+mn-lt"/>
                <a:ea typeface="+mn-ea"/>
                <a:cs typeface="+mn-cs"/>
              </a:rPr>
              <a:t>Mhz</a:t>
            </a:r>
            <a:r>
              <a:rPr lang="en-US" sz="1200" kern="1200" dirty="0">
                <a:solidFill>
                  <a:schemeClr val="tx1"/>
                </a:solidFill>
                <a:effectLst/>
                <a:latin typeface="+mn-lt"/>
                <a:ea typeface="+mn-ea"/>
                <a:cs typeface="+mn-cs"/>
              </a:rPr>
              <a:t> </a:t>
            </a:r>
          </a:p>
          <a:p>
            <a:pPr lvl="2" rtl="0" fontAlgn="ctr"/>
            <a:r>
              <a:rPr lang="en-US" sz="1200" kern="1200" dirty="0">
                <a:solidFill>
                  <a:schemeClr val="tx1"/>
                </a:solidFill>
                <a:effectLst/>
                <a:latin typeface="+mn-lt"/>
                <a:ea typeface="+mn-ea"/>
                <a:cs typeface="+mn-cs"/>
              </a:rPr>
              <a:t>Cons: Relatively obscure, proprietary (Z-Wave) </a:t>
            </a:r>
          </a:p>
          <a:p>
            <a:pPr lvl="1" rtl="0" fontAlgn="ctr"/>
            <a:endParaRPr lang="en-US" sz="1200" kern="1200" dirty="0">
              <a:solidFill>
                <a:schemeClr val="tx1"/>
              </a:solidFill>
              <a:effectLst/>
              <a:latin typeface="+mn-lt"/>
              <a:ea typeface="+mn-ea"/>
              <a:cs typeface="+mn-cs"/>
            </a:endParaRPr>
          </a:p>
          <a:p>
            <a:pPr lvl="1" rtl="0" fontAlgn="ctr"/>
            <a:r>
              <a:rPr lang="en-US" sz="1200" kern="1200" dirty="0">
                <a:solidFill>
                  <a:schemeClr val="tx1"/>
                </a:solidFill>
                <a:effectLst/>
                <a:latin typeface="+mn-lt"/>
                <a:ea typeface="+mn-ea"/>
                <a:cs typeface="+mn-cs"/>
              </a:rPr>
              <a:t>Zigbee</a:t>
            </a:r>
          </a:p>
          <a:p>
            <a:pPr lvl="2" rtl="0" fontAlgn="ctr"/>
            <a:r>
              <a:rPr lang="en-US" sz="1200" kern="1200" dirty="0">
                <a:solidFill>
                  <a:schemeClr val="tx1"/>
                </a:solidFill>
                <a:effectLst/>
                <a:latin typeface="+mn-lt"/>
                <a:ea typeface="+mn-ea"/>
                <a:cs typeface="+mn-cs"/>
              </a:rPr>
              <a:t>Pros: Purpose-built, low power, IEEE standard (Zigbee)</a:t>
            </a:r>
          </a:p>
          <a:p>
            <a:pPr lvl="2" rtl="0" fontAlgn="ctr"/>
            <a:r>
              <a:rPr lang="en-US" sz="1200" kern="1200" dirty="0">
                <a:solidFill>
                  <a:schemeClr val="tx1"/>
                </a:solidFill>
                <a:effectLst/>
                <a:latin typeface="+mn-lt"/>
                <a:ea typeface="+mn-ea"/>
                <a:cs typeface="+mn-cs"/>
              </a:rPr>
              <a:t>Cons: Relatively obscure, 2.4 </a:t>
            </a:r>
            <a:r>
              <a:rPr lang="en-US" sz="1200" kern="1200" dirty="0" err="1">
                <a:solidFill>
                  <a:schemeClr val="tx1"/>
                </a:solidFill>
                <a:effectLst/>
                <a:latin typeface="+mn-lt"/>
                <a:ea typeface="+mn-ea"/>
                <a:cs typeface="+mn-cs"/>
              </a:rPr>
              <a:t>Ghz</a:t>
            </a:r>
            <a:r>
              <a:rPr lang="en-US" sz="1200" kern="1200" dirty="0">
                <a:solidFill>
                  <a:schemeClr val="tx1"/>
                </a:solidFill>
                <a:effectLst/>
                <a:latin typeface="+mn-lt"/>
                <a:ea typeface="+mn-ea"/>
                <a:cs typeface="+mn-cs"/>
              </a:rPr>
              <a:t> spectrum (Zigbee) </a:t>
            </a:r>
          </a:p>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3</a:t>
            </a:fld>
            <a:endParaRPr lang="en-US"/>
          </a:p>
        </p:txBody>
      </p:sp>
    </p:spTree>
    <p:extLst>
      <p:ext uri="{BB962C8B-B14F-4D97-AF65-F5344CB8AC3E}">
        <p14:creationId xmlns:p14="http://schemas.microsoft.com/office/powerpoint/2010/main" val="2220807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Maker API and Event Socket</a:t>
            </a:r>
          </a:p>
        </p:txBody>
      </p:sp>
      <p:sp>
        <p:nvSpPr>
          <p:cNvPr id="4" name="Slide Number Placeholder 3"/>
          <p:cNvSpPr>
            <a:spLocks noGrp="1"/>
          </p:cNvSpPr>
          <p:nvPr>
            <p:ph type="sldNum" sz="quarter" idx="5"/>
          </p:nvPr>
        </p:nvSpPr>
        <p:spPr/>
        <p:txBody>
          <a:bodyPr/>
          <a:lstStyle/>
          <a:p>
            <a:fld id="{57C631D8-CD5C-473F-95B6-15F714C29545}" type="slidenum">
              <a:rPr lang="en-US" smtClean="0"/>
              <a:t>7</a:t>
            </a:fld>
            <a:endParaRPr lang="en-US"/>
          </a:p>
        </p:txBody>
      </p:sp>
    </p:spTree>
    <p:extLst>
      <p:ext uri="{BB962C8B-B14F-4D97-AF65-F5344CB8AC3E}">
        <p14:creationId xmlns:p14="http://schemas.microsoft.com/office/powerpoint/2010/main" val="2627746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realized that I could use .NET Core to build a framework around the Maker API and Event Socket. This would enable me to use .NET’s mature tools like Visual Studio, give me full debugging support, enable me to consume NuGet packages, and give me a platform on which I could build anything I could imagine.</a:t>
            </a:r>
          </a:p>
        </p:txBody>
      </p:sp>
      <p:sp>
        <p:nvSpPr>
          <p:cNvPr id="4" name="Slide Number Placeholder 3"/>
          <p:cNvSpPr>
            <a:spLocks noGrp="1"/>
          </p:cNvSpPr>
          <p:nvPr>
            <p:ph type="sldNum" sz="quarter" idx="5"/>
          </p:nvPr>
        </p:nvSpPr>
        <p:spPr/>
        <p:txBody>
          <a:bodyPr/>
          <a:lstStyle/>
          <a:p>
            <a:fld id="{57C631D8-CD5C-473F-95B6-15F714C29545}" type="slidenum">
              <a:rPr lang="en-US" smtClean="0"/>
              <a:t>8</a:t>
            </a:fld>
            <a:endParaRPr lang="en-US"/>
          </a:p>
        </p:txBody>
      </p:sp>
    </p:spTree>
    <p:extLst>
      <p:ext uri="{BB962C8B-B14F-4D97-AF65-F5344CB8AC3E}">
        <p14:creationId xmlns:p14="http://schemas.microsoft.com/office/powerpoint/2010/main" val="2122005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10</a:t>
            </a:fld>
            <a:endParaRPr lang="en-US"/>
          </a:p>
        </p:txBody>
      </p:sp>
    </p:spTree>
    <p:extLst>
      <p:ext uri="{BB962C8B-B14F-4D97-AF65-F5344CB8AC3E}">
        <p14:creationId xmlns:p14="http://schemas.microsoft.com/office/powerpoint/2010/main" val="2122468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11</a:t>
            </a:fld>
            <a:endParaRPr lang="en-US"/>
          </a:p>
        </p:txBody>
      </p:sp>
    </p:spTree>
    <p:extLst>
      <p:ext uri="{BB962C8B-B14F-4D97-AF65-F5344CB8AC3E}">
        <p14:creationId xmlns:p14="http://schemas.microsoft.com/office/powerpoint/2010/main" val="1038870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12</a:t>
            </a:fld>
            <a:endParaRPr lang="en-US"/>
          </a:p>
        </p:txBody>
      </p:sp>
    </p:spTree>
    <p:extLst>
      <p:ext uri="{BB962C8B-B14F-4D97-AF65-F5344CB8AC3E}">
        <p14:creationId xmlns:p14="http://schemas.microsoft.com/office/powerpoint/2010/main" val="1625576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13</a:t>
            </a:fld>
            <a:endParaRPr lang="en-US"/>
          </a:p>
        </p:txBody>
      </p:sp>
    </p:spTree>
    <p:extLst>
      <p:ext uri="{BB962C8B-B14F-4D97-AF65-F5344CB8AC3E}">
        <p14:creationId xmlns:p14="http://schemas.microsoft.com/office/powerpoint/2010/main" val="560506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951480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4070517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2976745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8217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9D8DA2-1D0F-43D6-B24F-46401C544E2D}" type="datetimeFigureOut">
              <a:rPr lang="en-US" smtClean="0"/>
              <a:t>8/21/2019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981448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9D8DA2-1D0F-43D6-B24F-46401C544E2D}" type="datetimeFigureOut">
              <a:rPr lang="en-US" smtClean="0"/>
              <a:t>8/21/2019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184034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9D8DA2-1D0F-43D6-B24F-46401C544E2D}" type="datetimeFigureOut">
              <a:rPr lang="en-US" smtClean="0"/>
              <a:t>8/21/2019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57835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9D8DA2-1D0F-43D6-B24F-46401C544E2D}" type="datetimeFigureOut">
              <a:rPr lang="en-US" smtClean="0"/>
              <a:t>8/21/2019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2176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9D8DA2-1D0F-43D6-B24F-46401C544E2D}" type="datetimeFigureOut">
              <a:rPr lang="en-US" smtClean="0"/>
              <a:t>8/21/2019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94881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8/21/2019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880687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8/21/2019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484349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9D8DA2-1D0F-43D6-B24F-46401C544E2D}" type="datetimeFigureOut">
              <a:rPr lang="en-US" smtClean="0"/>
              <a:t>8/21/2019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9B1333-36CC-494A-90A5-6575AACE9248}" type="slidenum">
              <a:rPr lang="en-US" smtClean="0"/>
              <a:t>‹#›</a:t>
            </a:fld>
            <a:endParaRPr lang="en-US"/>
          </a:p>
        </p:txBody>
      </p:sp>
    </p:spTree>
    <p:extLst>
      <p:ext uri="{BB962C8B-B14F-4D97-AF65-F5344CB8AC3E}">
        <p14:creationId xmlns:p14="http://schemas.microsoft.com/office/powerpoint/2010/main" val="182263017"/>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hyperlink" Target="https://commons.wikimedia.org/wiki/File:Task.svg"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2.wav"/><Relationship Id="rId7"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B96013-D871-4DA8-B8D7-F721F16924D3}"/>
              </a:ext>
            </a:extLst>
          </p:cNvPr>
          <p:cNvPicPr>
            <a:picLocks noChangeAspect="1"/>
          </p:cNvPicPr>
          <p:nvPr/>
        </p:nvPicPr>
        <p:blipFill>
          <a:blip r:embed="rId2"/>
          <a:stretch>
            <a:fillRect/>
          </a:stretch>
        </p:blipFill>
        <p:spPr>
          <a:xfrm>
            <a:off x="4205305" y="3590075"/>
            <a:ext cx="3781388" cy="1020975"/>
          </a:xfrm>
          <a:prstGeom prst="rect">
            <a:avLst/>
          </a:prstGeom>
          <a:effectLst>
            <a:glow rad="228600">
              <a:schemeClr val="accent1">
                <a:satMod val="175000"/>
                <a:alpha val="40000"/>
              </a:schemeClr>
            </a:glow>
          </a:effectLst>
        </p:spPr>
      </p:pic>
      <p:sp>
        <p:nvSpPr>
          <p:cNvPr id="4" name="Rectangle 3">
            <a:extLst>
              <a:ext uri="{FF2B5EF4-FFF2-40B4-BE49-F238E27FC236}">
                <a16:creationId xmlns:a16="http://schemas.microsoft.com/office/drawing/2014/main" id="{C85FC3EE-B8C4-4C28-8E43-FD9E36A990A1}"/>
              </a:ext>
            </a:extLst>
          </p:cNvPr>
          <p:cNvSpPr/>
          <p:nvPr/>
        </p:nvSpPr>
        <p:spPr>
          <a:xfrm>
            <a:off x="2177142" y="1444859"/>
            <a:ext cx="7837715" cy="1107996"/>
          </a:xfrm>
          <a:prstGeom prst="rect">
            <a:avLst/>
          </a:prstGeom>
          <a:noFill/>
        </p:spPr>
        <p:txBody>
          <a:bodyPr wrap="square" lIns="91440" tIns="45720" rIns="91440" bIns="45720">
            <a:spAutoFit/>
          </a:bodyPr>
          <a:lstStyle/>
          <a:p>
            <a:pPr algn="ctr">
              <a:spcAft>
                <a:spcPts val="600"/>
              </a:spcAft>
            </a:pPr>
            <a:r>
              <a:rPr lang="en-US" sz="6600" dirty="0">
                <a:ln w="0"/>
                <a:effectLst>
                  <a:outerShdw blurRad="50800" dist="38100" dir="8100000" algn="tr" rotWithShape="0">
                    <a:prstClr val="black">
                      <a:alpha val="40000"/>
                    </a:prstClr>
                  </a:outerShdw>
                </a:effectLst>
              </a:rPr>
              <a:t>MY HOUSE RUNS .NET</a:t>
            </a:r>
          </a:p>
        </p:txBody>
      </p:sp>
      <p:sp>
        <p:nvSpPr>
          <p:cNvPr id="6" name="TextBox 5">
            <a:extLst>
              <a:ext uri="{FF2B5EF4-FFF2-40B4-BE49-F238E27FC236}">
                <a16:creationId xmlns:a16="http://schemas.microsoft.com/office/drawing/2014/main" id="{6B598FCE-0AF4-457E-9D97-81E4749B4C22}"/>
              </a:ext>
            </a:extLst>
          </p:cNvPr>
          <p:cNvSpPr txBox="1"/>
          <p:nvPr/>
        </p:nvSpPr>
        <p:spPr>
          <a:xfrm>
            <a:off x="4294865" y="4611050"/>
            <a:ext cx="3602268" cy="369332"/>
          </a:xfrm>
          <a:prstGeom prst="rect">
            <a:avLst/>
          </a:prstGeom>
          <a:noFill/>
        </p:spPr>
        <p:txBody>
          <a:bodyPr wrap="none" rtlCol="0">
            <a:spAutoFit/>
          </a:bodyPr>
          <a:lstStyle/>
          <a:p>
            <a:r>
              <a:rPr lang="en-US" dirty="0"/>
              <a:t>Senior Content Developer, Microsoft</a:t>
            </a:r>
          </a:p>
        </p:txBody>
      </p:sp>
      <p:sp>
        <p:nvSpPr>
          <p:cNvPr id="7" name="TextBox 6">
            <a:extLst>
              <a:ext uri="{FF2B5EF4-FFF2-40B4-BE49-F238E27FC236}">
                <a16:creationId xmlns:a16="http://schemas.microsoft.com/office/drawing/2014/main" id="{3FC34F52-78B2-442E-989A-621C118BC77B}"/>
              </a:ext>
            </a:extLst>
          </p:cNvPr>
          <p:cNvSpPr txBox="1"/>
          <p:nvPr/>
        </p:nvSpPr>
        <p:spPr>
          <a:xfrm>
            <a:off x="2387897" y="2552855"/>
            <a:ext cx="7626960" cy="523220"/>
          </a:xfrm>
          <a:prstGeom prst="rect">
            <a:avLst/>
          </a:prstGeom>
          <a:noFill/>
        </p:spPr>
        <p:txBody>
          <a:bodyPr wrap="none" rtlCol="0">
            <a:spAutoFit/>
          </a:bodyPr>
          <a:lstStyle/>
          <a:p>
            <a:r>
              <a:rPr lang="en-US" sz="2800" dirty="0"/>
              <a:t>Smart Home Automation with .NET Core and Azure</a:t>
            </a:r>
          </a:p>
        </p:txBody>
      </p:sp>
    </p:spTree>
    <p:extLst>
      <p:ext uri="{BB962C8B-B14F-4D97-AF65-F5344CB8AC3E}">
        <p14:creationId xmlns:p14="http://schemas.microsoft.com/office/powerpoint/2010/main" val="127083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Arrow: Left-Right 22">
            <a:extLst>
              <a:ext uri="{FF2B5EF4-FFF2-40B4-BE49-F238E27FC236}">
                <a16:creationId xmlns:a16="http://schemas.microsoft.com/office/drawing/2014/main" id="{EFAAA0BE-D267-41CF-8A46-3BE724039AD6}"/>
              </a:ext>
            </a:extLst>
          </p:cNvPr>
          <p:cNvSpPr/>
          <p:nvPr/>
        </p:nvSpPr>
        <p:spPr>
          <a:xfrm>
            <a:off x="2776442" y="2959138"/>
            <a:ext cx="1840013" cy="437306"/>
          </a:xfrm>
          <a:prstGeom prst="leftRightArrow">
            <a:avLst>
              <a:gd name="adj1" fmla="val 78648"/>
              <a:gd name="adj2" fmla="val 48898"/>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WebSocket</a:t>
            </a:r>
          </a:p>
        </p:txBody>
      </p:sp>
      <p:sp>
        <p:nvSpPr>
          <p:cNvPr id="5" name="Arrow: Right 4">
            <a:extLst>
              <a:ext uri="{FF2B5EF4-FFF2-40B4-BE49-F238E27FC236}">
                <a16:creationId xmlns:a16="http://schemas.microsoft.com/office/drawing/2014/main" id="{95F02A30-83D1-4D2E-9D3B-B41FBEB13B42}"/>
              </a:ext>
            </a:extLst>
          </p:cNvPr>
          <p:cNvSpPr/>
          <p:nvPr/>
        </p:nvSpPr>
        <p:spPr>
          <a:xfrm>
            <a:off x="2782048"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t>Front Door:</a:t>
            </a:r>
            <a:br>
              <a:rPr lang="en-US" i="1" dirty="0"/>
            </a:br>
            <a:r>
              <a:rPr lang="en-US" i="1" dirty="0"/>
              <a:t>open</a:t>
            </a:r>
          </a:p>
        </p:txBody>
      </p:sp>
      <p:sp>
        <p:nvSpPr>
          <p:cNvPr id="13" name="Arrow: Right 12">
            <a:extLst>
              <a:ext uri="{FF2B5EF4-FFF2-40B4-BE49-F238E27FC236}">
                <a16:creationId xmlns:a16="http://schemas.microsoft.com/office/drawing/2014/main" id="{DE40DB8C-D51A-4468-9E86-5C977398C840}"/>
              </a:ext>
            </a:extLst>
          </p:cNvPr>
          <p:cNvSpPr/>
          <p:nvPr/>
        </p:nvSpPr>
        <p:spPr>
          <a:xfrm>
            <a:off x="2802325"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i="1" dirty="0"/>
              <a:t>Front Door:</a:t>
            </a:r>
            <a:br>
              <a:rPr lang="en-US" i="1" dirty="0"/>
            </a:br>
            <a:r>
              <a:rPr lang="en-US" i="1" dirty="0"/>
              <a:t>close</a:t>
            </a:r>
            <a:endParaRPr lang="en-US" dirty="0"/>
          </a:p>
        </p:txBody>
      </p:sp>
      <p:pic>
        <p:nvPicPr>
          <p:cNvPr id="4" name="Picture 3">
            <a:extLst>
              <a:ext uri="{FF2B5EF4-FFF2-40B4-BE49-F238E27FC236}">
                <a16:creationId xmlns:a16="http://schemas.microsoft.com/office/drawing/2014/main" id="{7699FC4D-4CEE-4061-8C17-C99BCEB12B64}"/>
              </a:ext>
            </a:extLst>
          </p:cNvPr>
          <p:cNvPicPr>
            <a:picLocks noChangeAspect="1"/>
          </p:cNvPicPr>
          <p:nvPr/>
        </p:nvPicPr>
        <p:blipFill>
          <a:blip r:embed="rId3"/>
          <a:stretch>
            <a:fillRect/>
          </a:stretch>
        </p:blipFill>
        <p:spPr>
          <a:xfrm>
            <a:off x="1413534" y="2534762"/>
            <a:ext cx="1286055" cy="1286055"/>
          </a:xfrm>
          <a:prstGeom prst="rect">
            <a:avLst/>
          </a:prstGeom>
          <a:effectLst>
            <a:outerShdw blurRad="50800" dist="38100" dir="5400000" algn="t" rotWithShape="0">
              <a:prstClr val="black">
                <a:alpha val="40000"/>
              </a:prstClr>
            </a:outerShdw>
          </a:effectLst>
        </p:spPr>
      </p:pic>
      <p:sp>
        <p:nvSpPr>
          <p:cNvPr id="6" name="Rectangle 5">
            <a:extLst>
              <a:ext uri="{FF2B5EF4-FFF2-40B4-BE49-F238E27FC236}">
                <a16:creationId xmlns:a16="http://schemas.microsoft.com/office/drawing/2014/main" id="{7AE0517C-218C-4F39-8D1F-34D49D507938}"/>
              </a:ext>
            </a:extLst>
          </p:cNvPr>
          <p:cNvSpPr/>
          <p:nvPr/>
        </p:nvSpPr>
        <p:spPr>
          <a:xfrm>
            <a:off x="4719191" y="2534763"/>
            <a:ext cx="1165609" cy="1286054"/>
          </a:xfrm>
          <a:prstGeom prst="rect">
            <a:avLst/>
          </a:prstGeom>
          <a:solidFill>
            <a:srgbClr val="7030A0"/>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Puppet</a:t>
            </a:r>
          </a:p>
        </p:txBody>
      </p:sp>
      <p:pic>
        <p:nvPicPr>
          <p:cNvPr id="10" name="Picture 9">
            <a:extLst>
              <a:ext uri="{FF2B5EF4-FFF2-40B4-BE49-F238E27FC236}">
                <a16:creationId xmlns:a16="http://schemas.microsoft.com/office/drawing/2014/main" id="{65C44C18-9A61-4C0E-88E2-3CC369D170E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963076" y="2534763"/>
            <a:ext cx="1045991" cy="1286055"/>
          </a:xfrm>
          <a:prstGeom prst="rect">
            <a:avLst/>
          </a:prstGeom>
          <a:effectLst>
            <a:outerShdw blurRad="50800" dist="38100" dir="5400000" algn="t" rotWithShape="0">
              <a:prstClr val="black">
                <a:alpha val="40000"/>
              </a:prstClr>
            </a:outerShdw>
          </a:effectLst>
        </p:spPr>
      </p:pic>
      <p:sp>
        <p:nvSpPr>
          <p:cNvPr id="12" name="Arrow: Right 11">
            <a:extLst>
              <a:ext uri="{FF2B5EF4-FFF2-40B4-BE49-F238E27FC236}">
                <a16:creationId xmlns:a16="http://schemas.microsoft.com/office/drawing/2014/main" id="{A46622D1-A72E-47E1-B4F6-F6256DB00225}"/>
              </a:ext>
            </a:extLst>
          </p:cNvPr>
          <p:cNvSpPr/>
          <p:nvPr/>
        </p:nvSpPr>
        <p:spPr>
          <a:xfrm>
            <a:off x="5987536" y="2534763"/>
            <a:ext cx="3975540" cy="1286054"/>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a:t>Puppet.Automation.FrontDoorStuff</a:t>
            </a:r>
            <a:endParaRPr lang="en-US" dirty="0"/>
          </a:p>
        </p:txBody>
      </p:sp>
      <p:sp>
        <p:nvSpPr>
          <p:cNvPr id="14" name="Arrow: Curved Right 13">
            <a:extLst>
              <a:ext uri="{FF2B5EF4-FFF2-40B4-BE49-F238E27FC236}">
                <a16:creationId xmlns:a16="http://schemas.microsoft.com/office/drawing/2014/main" id="{1904B5BD-DAE8-4733-91F1-87209C333654}"/>
              </a:ext>
            </a:extLst>
          </p:cNvPr>
          <p:cNvSpPr/>
          <p:nvPr/>
        </p:nvSpPr>
        <p:spPr>
          <a:xfrm rot="5400000">
            <a:off x="4870519" y="-3135438"/>
            <a:ext cx="2213218" cy="9127187"/>
          </a:xfrm>
          <a:prstGeom prst="curvedRightArrow">
            <a:avLst>
              <a:gd name="adj1" fmla="val 16836"/>
              <a:gd name="adj2" fmla="val 50000"/>
              <a:gd name="adj3" fmla="val 25000"/>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endParaRPr>
          </a:p>
        </p:txBody>
      </p:sp>
      <p:sp>
        <p:nvSpPr>
          <p:cNvPr id="16" name="Arrow: Down 15">
            <a:extLst>
              <a:ext uri="{FF2B5EF4-FFF2-40B4-BE49-F238E27FC236}">
                <a16:creationId xmlns:a16="http://schemas.microsoft.com/office/drawing/2014/main" id="{A40ADE46-EF75-4037-B215-E24E0321915D}"/>
              </a:ext>
            </a:extLst>
          </p:cNvPr>
          <p:cNvSpPr/>
          <p:nvPr/>
        </p:nvSpPr>
        <p:spPr>
          <a:xfrm>
            <a:off x="10260308" y="3803098"/>
            <a:ext cx="569341" cy="911958"/>
          </a:xfrm>
          <a:prstGeom prst="down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0090721-CC21-433F-B3D4-F566756797E2}"/>
              </a:ext>
            </a:extLst>
          </p:cNvPr>
          <p:cNvPicPr>
            <a:picLocks noChangeAspect="1"/>
          </p:cNvPicPr>
          <p:nvPr/>
        </p:nvPicPr>
        <p:blipFill>
          <a:blip r:embed="rId6"/>
          <a:stretch>
            <a:fillRect/>
          </a:stretch>
        </p:blipFill>
        <p:spPr>
          <a:xfrm>
            <a:off x="9473552" y="5048086"/>
            <a:ext cx="979047" cy="800049"/>
          </a:xfrm>
          <a:prstGeom prst="rect">
            <a:avLst/>
          </a:prstGeom>
          <a:effectLst>
            <a:outerShdw blurRad="50800" dist="38100" dir="5400000" algn="t" rotWithShape="0">
              <a:prstClr val="black">
                <a:alpha val="40000"/>
              </a:prstClr>
            </a:outerShdw>
          </a:effectLst>
        </p:spPr>
      </p:pic>
      <p:pic>
        <p:nvPicPr>
          <p:cNvPr id="21" name="Picture 20">
            <a:extLst>
              <a:ext uri="{FF2B5EF4-FFF2-40B4-BE49-F238E27FC236}">
                <a16:creationId xmlns:a16="http://schemas.microsoft.com/office/drawing/2014/main" id="{E30F2A94-5CD0-45E8-A30D-3D4516CD58BA}"/>
              </a:ext>
            </a:extLst>
          </p:cNvPr>
          <p:cNvPicPr>
            <a:picLocks noChangeAspect="1"/>
          </p:cNvPicPr>
          <p:nvPr/>
        </p:nvPicPr>
        <p:blipFill>
          <a:blip r:embed="rId7"/>
          <a:stretch>
            <a:fillRect/>
          </a:stretch>
        </p:blipFill>
        <p:spPr>
          <a:xfrm>
            <a:off x="10540721" y="4923628"/>
            <a:ext cx="1390579" cy="1048966"/>
          </a:xfrm>
          <a:prstGeom prst="rect">
            <a:avLst/>
          </a:prstGeom>
        </p:spPr>
      </p:pic>
      <p:sp>
        <p:nvSpPr>
          <p:cNvPr id="22" name="&quot;Not Allowed&quot; Symbol 21">
            <a:extLst>
              <a:ext uri="{FF2B5EF4-FFF2-40B4-BE49-F238E27FC236}">
                <a16:creationId xmlns:a16="http://schemas.microsoft.com/office/drawing/2014/main" id="{D9CEAE51-B9DE-4FB4-A117-418B9D95F7F6}"/>
              </a:ext>
            </a:extLst>
          </p:cNvPr>
          <p:cNvSpPr/>
          <p:nvPr/>
        </p:nvSpPr>
        <p:spPr>
          <a:xfrm>
            <a:off x="9531478" y="2259523"/>
            <a:ext cx="1909187" cy="1818816"/>
          </a:xfrm>
          <a:prstGeom prst="noSmoking">
            <a:avLst>
              <a:gd name="adj" fmla="val 1377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3653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right)">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2" nodeType="clickEffect">
                                  <p:stCondLst>
                                    <p:cond delay="0"/>
                                  </p:stCondLst>
                                  <p:childTnLst>
                                    <p:animEffect transition="out" filter="fade">
                                      <p:cBhvr>
                                        <p:cTn id="29" dur="500"/>
                                        <p:tgtEl>
                                          <p:spTgt spid="12"/>
                                        </p:tgtEl>
                                      </p:cBhvr>
                                    </p:animEffect>
                                    <p:set>
                                      <p:cBhvr>
                                        <p:cTn id="30" dur="1" fill="hold">
                                          <p:stCondLst>
                                            <p:cond delay="499"/>
                                          </p:stCondLst>
                                        </p:cTn>
                                        <p:tgtEl>
                                          <p:spTgt spid="1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par>
                                <p:cTn id="41" presetID="22" presetClass="entr" presetSubtype="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up)">
                                      <p:cBhvr>
                                        <p:cTn id="43" dur="500"/>
                                        <p:tgtEl>
                                          <p:spTgt spid="16"/>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16"/>
                                        </p:tgtEl>
                                      </p:cBhvr>
                                    </p:animEffect>
                                    <p:set>
                                      <p:cBhvr>
                                        <p:cTn id="56" dur="1" fill="hold">
                                          <p:stCondLst>
                                            <p:cond delay="499"/>
                                          </p:stCondLst>
                                        </p:cTn>
                                        <p:tgtEl>
                                          <p:spTgt spid="16"/>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0"/>
                                        </p:tgtEl>
                                      </p:cBhvr>
                                    </p:animEffect>
                                    <p:set>
                                      <p:cBhvr>
                                        <p:cTn id="59" dur="1" fill="hold">
                                          <p:stCondLst>
                                            <p:cond delay="499"/>
                                          </p:stCondLst>
                                        </p:cTn>
                                        <p:tgtEl>
                                          <p:spTgt spid="20"/>
                                        </p:tgtEl>
                                        <p:attrNameLst>
                                          <p:attrName>style.visibility</p:attrName>
                                        </p:attrNameLst>
                                      </p:cBhvr>
                                      <p:to>
                                        <p:strVal val="hidden"/>
                                      </p:to>
                                    </p:set>
                                  </p:childTnLst>
                                </p:cTn>
                              </p:par>
                              <p:par>
                                <p:cTn id="60" presetID="10" presetClass="exit" presetSubtype="0" fill="hold" nodeType="withEffect">
                                  <p:stCondLst>
                                    <p:cond delay="0"/>
                                  </p:stCondLst>
                                  <p:childTnLst>
                                    <p:animEffect transition="out" filter="fade">
                                      <p:cBhvr>
                                        <p:cTn id="61" dur="500"/>
                                        <p:tgtEl>
                                          <p:spTgt spid="21"/>
                                        </p:tgtEl>
                                      </p:cBhvr>
                                    </p:animEffect>
                                    <p:set>
                                      <p:cBhvr>
                                        <p:cTn id="62" dur="1" fill="hold">
                                          <p:stCondLst>
                                            <p:cond delay="499"/>
                                          </p:stCondLst>
                                        </p:cTn>
                                        <p:tgtEl>
                                          <p:spTgt spid="21"/>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wipe(left)">
                                      <p:cBhvr>
                                        <p:cTn id="67" dur="500"/>
                                        <p:tgtEl>
                                          <p:spTgt spid="13"/>
                                        </p:tgtEl>
                                      </p:cBhvr>
                                    </p:animEffect>
                                  </p:childTnLst>
                                </p:cTn>
                              </p:par>
                            </p:childTnLst>
                          </p:cTn>
                        </p:par>
                        <p:par>
                          <p:cTn id="68" fill="hold">
                            <p:stCondLst>
                              <p:cond delay="500"/>
                            </p:stCondLst>
                            <p:childTnLst>
                              <p:par>
                                <p:cTn id="69" presetID="22" presetClass="entr" presetSubtype="8" fill="hold" grpId="1" nodeType="after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wipe(left)">
                                      <p:cBhvr>
                                        <p:cTn id="71" dur="500"/>
                                        <p:tgtEl>
                                          <p:spTgt spid="12"/>
                                        </p:tgtEl>
                                      </p:cBhvr>
                                    </p:animEffect>
                                  </p:childTnLst>
                                </p:cTn>
                              </p:par>
                              <p:par>
                                <p:cTn id="72" presetID="10" presetClass="exit" presetSubtype="0" fill="hold" grpId="1" nodeType="withEffect">
                                  <p:stCondLst>
                                    <p:cond delay="0"/>
                                  </p:stCondLst>
                                  <p:childTnLst>
                                    <p:animEffect transition="out" filter="fade">
                                      <p:cBhvr>
                                        <p:cTn id="73" dur="500"/>
                                        <p:tgtEl>
                                          <p:spTgt spid="13"/>
                                        </p:tgtEl>
                                      </p:cBhvr>
                                    </p:animEffect>
                                    <p:set>
                                      <p:cBhvr>
                                        <p:cTn id="74" dur="1" fill="hold">
                                          <p:stCondLst>
                                            <p:cond delay="499"/>
                                          </p:stCondLst>
                                        </p:cTn>
                                        <p:tgtEl>
                                          <p:spTgt spid="13"/>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p:cTn id="79" dur="500" fill="hold"/>
                                        <p:tgtEl>
                                          <p:spTgt spid="22"/>
                                        </p:tgtEl>
                                        <p:attrNameLst>
                                          <p:attrName>ppt_w</p:attrName>
                                        </p:attrNameLst>
                                      </p:cBhvr>
                                      <p:tavLst>
                                        <p:tav tm="0">
                                          <p:val>
                                            <p:fltVal val="0"/>
                                          </p:val>
                                        </p:tav>
                                        <p:tav tm="100000">
                                          <p:val>
                                            <p:strVal val="#ppt_w"/>
                                          </p:val>
                                        </p:tav>
                                      </p:tavLst>
                                    </p:anim>
                                    <p:anim calcmode="lin" valueType="num">
                                      <p:cBhvr>
                                        <p:cTn id="80" dur="500" fill="hold"/>
                                        <p:tgtEl>
                                          <p:spTgt spid="22"/>
                                        </p:tgtEl>
                                        <p:attrNameLst>
                                          <p:attrName>ppt_h</p:attrName>
                                        </p:attrNameLst>
                                      </p:cBhvr>
                                      <p:tavLst>
                                        <p:tav tm="0">
                                          <p:val>
                                            <p:fltVal val="0"/>
                                          </p:val>
                                        </p:tav>
                                        <p:tav tm="100000">
                                          <p:val>
                                            <p:strVal val="#ppt_h"/>
                                          </p:val>
                                        </p:tav>
                                      </p:tavLst>
                                    </p:anim>
                                    <p:animEffect transition="in" filter="fade">
                                      <p:cBhvr>
                                        <p:cTn id="81" dur="500"/>
                                        <p:tgtEl>
                                          <p:spTgt spid="22"/>
                                        </p:tgtEl>
                                      </p:cBhvr>
                                    </p:animEffect>
                                  </p:childTnLst>
                                </p:cTn>
                              </p:par>
                            </p:childTnLst>
                          </p:cTn>
                        </p:par>
                      </p:childTnLst>
                    </p:cTn>
                  </p:par>
                  <p:par>
                    <p:cTn id="82" fill="hold">
                      <p:stCondLst>
                        <p:cond delay="indefinite"/>
                      </p:stCondLst>
                      <p:childTnLst>
                        <p:par>
                          <p:cTn id="83" fill="hold">
                            <p:stCondLst>
                              <p:cond delay="0"/>
                            </p:stCondLst>
                            <p:childTnLst>
                              <p:par>
                                <p:cTn id="84" presetID="2" presetClass="exit" presetSubtype="4" fill="hold" nodeType="clickEffect">
                                  <p:stCondLst>
                                    <p:cond delay="0"/>
                                  </p:stCondLst>
                                  <p:childTnLst>
                                    <p:anim calcmode="lin" valueType="num">
                                      <p:cBhvr additive="base">
                                        <p:cTn id="85" dur="500"/>
                                        <p:tgtEl>
                                          <p:spTgt spid="10"/>
                                        </p:tgtEl>
                                        <p:attrNameLst>
                                          <p:attrName>ppt_x</p:attrName>
                                        </p:attrNameLst>
                                      </p:cBhvr>
                                      <p:tavLst>
                                        <p:tav tm="0">
                                          <p:val>
                                            <p:strVal val="ppt_x"/>
                                          </p:val>
                                        </p:tav>
                                        <p:tav tm="100000">
                                          <p:val>
                                            <p:strVal val="ppt_x"/>
                                          </p:val>
                                        </p:tav>
                                      </p:tavLst>
                                    </p:anim>
                                    <p:anim calcmode="lin" valueType="num">
                                      <p:cBhvr additive="base">
                                        <p:cTn id="86" dur="500"/>
                                        <p:tgtEl>
                                          <p:spTgt spid="10"/>
                                        </p:tgtEl>
                                        <p:attrNameLst>
                                          <p:attrName>ppt_y</p:attrName>
                                        </p:attrNameLst>
                                      </p:cBhvr>
                                      <p:tavLst>
                                        <p:tav tm="0">
                                          <p:val>
                                            <p:strVal val="ppt_y"/>
                                          </p:val>
                                        </p:tav>
                                        <p:tav tm="100000">
                                          <p:val>
                                            <p:strVal val="1+ppt_h/2"/>
                                          </p:val>
                                        </p:tav>
                                      </p:tavLst>
                                    </p:anim>
                                    <p:set>
                                      <p:cBhvr>
                                        <p:cTn id="87" dur="1" fill="hold">
                                          <p:stCondLst>
                                            <p:cond delay="499"/>
                                          </p:stCondLst>
                                        </p:cTn>
                                        <p:tgtEl>
                                          <p:spTgt spid="10"/>
                                        </p:tgtEl>
                                        <p:attrNameLst>
                                          <p:attrName>style.visibility</p:attrName>
                                        </p:attrNameLst>
                                      </p:cBhvr>
                                      <p:to>
                                        <p:strVal val="hidden"/>
                                      </p:to>
                                    </p:set>
                                  </p:childTnLst>
                                </p:cTn>
                              </p:par>
                              <p:par>
                                <p:cTn id="88" presetID="2" presetClass="exit" presetSubtype="4" fill="hold" grpId="1" nodeType="withEffect">
                                  <p:stCondLst>
                                    <p:cond delay="0"/>
                                  </p:stCondLst>
                                  <p:childTnLst>
                                    <p:anim calcmode="lin" valueType="num">
                                      <p:cBhvr additive="base">
                                        <p:cTn id="89" dur="500"/>
                                        <p:tgtEl>
                                          <p:spTgt spid="22"/>
                                        </p:tgtEl>
                                        <p:attrNameLst>
                                          <p:attrName>ppt_x</p:attrName>
                                        </p:attrNameLst>
                                      </p:cBhvr>
                                      <p:tavLst>
                                        <p:tav tm="0">
                                          <p:val>
                                            <p:strVal val="ppt_x"/>
                                          </p:val>
                                        </p:tav>
                                        <p:tav tm="100000">
                                          <p:val>
                                            <p:strVal val="ppt_x"/>
                                          </p:val>
                                        </p:tav>
                                      </p:tavLst>
                                    </p:anim>
                                    <p:anim calcmode="lin" valueType="num">
                                      <p:cBhvr additive="base">
                                        <p:cTn id="90" dur="500"/>
                                        <p:tgtEl>
                                          <p:spTgt spid="22"/>
                                        </p:tgtEl>
                                        <p:attrNameLst>
                                          <p:attrName>ppt_y</p:attrName>
                                        </p:attrNameLst>
                                      </p:cBhvr>
                                      <p:tavLst>
                                        <p:tav tm="0">
                                          <p:val>
                                            <p:strVal val="ppt_y"/>
                                          </p:val>
                                        </p:tav>
                                        <p:tav tm="100000">
                                          <p:val>
                                            <p:strVal val="1+ppt_h/2"/>
                                          </p:val>
                                        </p:tav>
                                      </p:tavLst>
                                    </p:anim>
                                    <p:set>
                                      <p:cBhvr>
                                        <p:cTn id="91" dur="1" fill="hold">
                                          <p:stCondLst>
                                            <p:cond delay="499"/>
                                          </p:stCondLst>
                                        </p:cTn>
                                        <p:tgtEl>
                                          <p:spTgt spid="22"/>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10"/>
                                        </p:tgtEl>
                                        <p:attrNameLst>
                                          <p:attrName>style.visibility</p:attrName>
                                        </p:attrNameLst>
                                      </p:cBhvr>
                                      <p:to>
                                        <p:strVal val="visible"/>
                                      </p:to>
                                    </p:set>
                                    <p:animEffect transition="in" filter="fade">
                                      <p:cBhvr>
                                        <p:cTn id="96" dur="500"/>
                                        <p:tgtEl>
                                          <p:spTgt spid="10"/>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xit" presetSubtype="0" fill="hold" grpId="3" nodeType="clickEffect">
                                  <p:stCondLst>
                                    <p:cond delay="0"/>
                                  </p:stCondLst>
                                  <p:childTnLst>
                                    <p:animEffect transition="out" filter="fade">
                                      <p:cBhvr>
                                        <p:cTn id="100" dur="500"/>
                                        <p:tgtEl>
                                          <p:spTgt spid="12"/>
                                        </p:tgtEl>
                                      </p:cBhvr>
                                    </p:animEffect>
                                    <p:set>
                                      <p:cBhvr>
                                        <p:cTn id="101"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 grpId="0" animBg="1"/>
      <p:bldP spid="5" grpId="1" animBg="1"/>
      <p:bldP spid="13" grpId="0" animBg="1"/>
      <p:bldP spid="13" grpId="1" animBg="1"/>
      <p:bldP spid="12" grpId="0" animBg="1"/>
      <p:bldP spid="12" grpId="1" animBg="1"/>
      <p:bldP spid="12" grpId="2" animBg="1"/>
      <p:bldP spid="12" grpId="3" animBg="1"/>
      <p:bldP spid="14" grpId="0" animBg="1"/>
      <p:bldP spid="14" grpId="1" animBg="1"/>
      <p:bldP spid="16" grpId="0" animBg="1"/>
      <p:bldP spid="16" grpId="1" animBg="1"/>
      <p:bldP spid="22" grpId="0" animBg="1"/>
      <p:bldP spid="22" grpId="1"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B8A69-CD24-4C31-A8F1-2CD1EDA0AF07}"/>
              </a:ext>
            </a:extLst>
          </p:cNvPr>
          <p:cNvSpPr>
            <a:spLocks noGrp="1"/>
          </p:cNvSpPr>
          <p:nvPr>
            <p:ph type="title"/>
          </p:nvPr>
        </p:nvSpPr>
        <p:spPr/>
        <p:txBody>
          <a:bodyPr/>
          <a:lstStyle/>
          <a:p>
            <a:r>
              <a:rPr lang="en-US" dirty="0"/>
              <a:t>Building a garage door module</a:t>
            </a:r>
          </a:p>
        </p:txBody>
      </p:sp>
      <p:sp>
        <p:nvSpPr>
          <p:cNvPr id="22" name="Rectangle: Diagonal Corners Snipped 21">
            <a:extLst>
              <a:ext uri="{FF2B5EF4-FFF2-40B4-BE49-F238E27FC236}">
                <a16:creationId xmlns:a16="http://schemas.microsoft.com/office/drawing/2014/main" id="{A8E5E0CD-8012-44A8-8D79-CC9E5DF4AEF4}"/>
              </a:ext>
            </a:extLst>
          </p:cNvPr>
          <p:cNvSpPr/>
          <p:nvPr/>
        </p:nvSpPr>
        <p:spPr>
          <a:xfrm>
            <a:off x="5386813" y="1690688"/>
            <a:ext cx="3794058" cy="4253085"/>
          </a:xfrm>
          <a:prstGeom prst="snip2Diag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Values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Closed</a:t>
            </a:r>
          </a:p>
          <a:p>
            <a:pPr marL="285750" indent="-285750">
              <a:buFont typeface="Arial" panose="020B0604020202020204" pitchFamily="34" charset="0"/>
              <a:buChar char="•"/>
            </a:pPr>
            <a:r>
              <a:rPr lang="en-US" sz="4000" dirty="0"/>
              <a:t>Opening</a:t>
            </a:r>
          </a:p>
          <a:p>
            <a:pPr marL="285750" indent="-285750">
              <a:buFont typeface="Arial" panose="020B0604020202020204" pitchFamily="34" charset="0"/>
              <a:buChar char="•"/>
            </a:pPr>
            <a:r>
              <a:rPr lang="en-US" sz="4000" dirty="0"/>
              <a:t>closing</a:t>
            </a:r>
          </a:p>
        </p:txBody>
      </p:sp>
      <p:sp>
        <p:nvSpPr>
          <p:cNvPr id="23" name="Rectangle: Diagonal Corners Snipped 22">
            <a:extLst>
              <a:ext uri="{FF2B5EF4-FFF2-40B4-BE49-F238E27FC236}">
                <a16:creationId xmlns:a16="http://schemas.microsoft.com/office/drawing/2014/main" id="{265B30C9-8389-4DB9-84A7-142E4B5F77F0}"/>
              </a:ext>
            </a:extLst>
          </p:cNvPr>
          <p:cNvSpPr/>
          <p:nvPr/>
        </p:nvSpPr>
        <p:spPr>
          <a:xfrm>
            <a:off x="1023257" y="2081347"/>
            <a:ext cx="3056709" cy="3004457"/>
          </a:xfrm>
          <a:prstGeom prst="snip2DiagRect">
            <a:avLst/>
          </a:prstGeom>
          <a:solidFill>
            <a:schemeClr val="accent6"/>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Commands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a:t>
            </a:r>
          </a:p>
        </p:txBody>
      </p:sp>
    </p:spTree>
    <p:extLst>
      <p:ext uri="{BB962C8B-B14F-4D97-AF65-F5344CB8AC3E}">
        <p14:creationId xmlns:p14="http://schemas.microsoft.com/office/powerpoint/2010/main" val="3968733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96E9CAA-0FA3-470A-A438-9D9E835FB244}"/>
              </a:ext>
            </a:extLst>
          </p:cNvPr>
          <p:cNvSpPr/>
          <p:nvPr/>
        </p:nvSpPr>
        <p:spPr>
          <a:xfrm>
            <a:off x="1262741" y="1007452"/>
            <a:ext cx="3294743" cy="5300291"/>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D298C94-1EAC-4AA0-B979-0EA8FFE42245}"/>
              </a:ext>
            </a:extLst>
          </p:cNvPr>
          <p:cNvPicPr>
            <a:picLocks noChangeAspect="1"/>
          </p:cNvPicPr>
          <p:nvPr/>
        </p:nvPicPr>
        <p:blipFill>
          <a:blip r:embed="rId3"/>
          <a:stretch>
            <a:fillRect/>
          </a:stretch>
        </p:blipFill>
        <p:spPr>
          <a:xfrm>
            <a:off x="2267086" y="263998"/>
            <a:ext cx="1286055" cy="1286055"/>
          </a:xfrm>
          <a:prstGeom prst="rect">
            <a:avLst/>
          </a:prstGeom>
          <a:effectLst>
            <a:outerShdw blurRad="50800" dist="38100" dir="5400000" algn="t" rotWithShape="0">
              <a:prstClr val="black">
                <a:alpha val="40000"/>
              </a:prstClr>
            </a:outerShdw>
          </a:effectLst>
        </p:spPr>
      </p:pic>
      <p:sp>
        <p:nvSpPr>
          <p:cNvPr id="6" name="Rectangle 5">
            <a:extLst>
              <a:ext uri="{FF2B5EF4-FFF2-40B4-BE49-F238E27FC236}">
                <a16:creationId xmlns:a16="http://schemas.microsoft.com/office/drawing/2014/main" id="{AB817366-BB07-4591-9A61-33825AF1B954}"/>
              </a:ext>
            </a:extLst>
          </p:cNvPr>
          <p:cNvSpPr/>
          <p:nvPr/>
        </p:nvSpPr>
        <p:spPr>
          <a:xfrm>
            <a:off x="1676400" y="1755175"/>
            <a:ext cx="2496457" cy="213839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tx1"/>
                </a:solidFill>
              </a:rPr>
              <a:t>Virtual Garage Door</a:t>
            </a:r>
          </a:p>
          <a:p>
            <a:pPr algn="ctr"/>
            <a:endParaRPr lang="en-US" dirty="0">
              <a:solidFill>
                <a:schemeClr val="tx1"/>
              </a:solidFill>
            </a:endParaRPr>
          </a:p>
          <a:p>
            <a:pPr algn="ctr"/>
            <a:r>
              <a:rPr lang="en-US" b="1" dirty="0">
                <a:solidFill>
                  <a:schemeClr val="tx1"/>
                </a:solidFill>
              </a:rPr>
              <a:t>CLOSING</a:t>
            </a:r>
          </a:p>
          <a:p>
            <a:pPr algn="ctr"/>
            <a:r>
              <a:rPr lang="en-US" b="1" dirty="0">
                <a:solidFill>
                  <a:schemeClr val="tx1"/>
                </a:solidFill>
              </a:rPr>
              <a:t>CLOSED</a:t>
            </a:r>
          </a:p>
          <a:p>
            <a:pPr algn="ctr"/>
            <a:r>
              <a:rPr lang="en-US" b="1" dirty="0">
                <a:solidFill>
                  <a:schemeClr val="tx1"/>
                </a:solidFill>
              </a:rPr>
              <a:t>OPEN</a:t>
            </a:r>
          </a:p>
        </p:txBody>
      </p:sp>
      <p:sp>
        <p:nvSpPr>
          <p:cNvPr id="7" name="Rectangle 6">
            <a:extLst>
              <a:ext uri="{FF2B5EF4-FFF2-40B4-BE49-F238E27FC236}">
                <a16:creationId xmlns:a16="http://schemas.microsoft.com/office/drawing/2014/main" id="{345040FC-4D06-40DE-ACF2-A6E769283896}"/>
              </a:ext>
            </a:extLst>
          </p:cNvPr>
          <p:cNvSpPr/>
          <p:nvPr/>
        </p:nvSpPr>
        <p:spPr>
          <a:xfrm>
            <a:off x="1676400" y="4098697"/>
            <a:ext cx="2496457" cy="185227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tx1"/>
                </a:solidFill>
              </a:rPr>
              <a:t>Contact Sensor</a:t>
            </a:r>
          </a:p>
          <a:p>
            <a:pPr algn="ctr"/>
            <a:endParaRPr lang="en-US" b="1" dirty="0">
              <a:solidFill>
                <a:schemeClr val="tx1"/>
              </a:solidFill>
            </a:endParaRPr>
          </a:p>
          <a:p>
            <a:pPr algn="ctr"/>
            <a:r>
              <a:rPr lang="en-US" b="1" dirty="0">
                <a:solidFill>
                  <a:schemeClr val="tx1"/>
                </a:solidFill>
              </a:rPr>
              <a:t>CLOSED</a:t>
            </a:r>
          </a:p>
          <a:p>
            <a:pPr algn="ctr"/>
            <a:r>
              <a:rPr lang="en-US" b="1" dirty="0">
                <a:solidFill>
                  <a:schemeClr val="tx1"/>
                </a:solidFill>
              </a:rPr>
              <a:t>OPEN</a:t>
            </a:r>
          </a:p>
        </p:txBody>
      </p:sp>
      <p:sp>
        <p:nvSpPr>
          <p:cNvPr id="8" name="Rectangle 7">
            <a:extLst>
              <a:ext uri="{FF2B5EF4-FFF2-40B4-BE49-F238E27FC236}">
                <a16:creationId xmlns:a16="http://schemas.microsoft.com/office/drawing/2014/main" id="{D91ED93E-BEEE-4AA5-8D7F-8B413C56896E}"/>
              </a:ext>
            </a:extLst>
          </p:cNvPr>
          <p:cNvSpPr/>
          <p:nvPr/>
        </p:nvSpPr>
        <p:spPr>
          <a:xfrm>
            <a:off x="5601929" y="3014570"/>
            <a:ext cx="1165609" cy="1286054"/>
          </a:xfrm>
          <a:prstGeom prst="rect">
            <a:avLst/>
          </a:prstGeom>
          <a:solidFill>
            <a:srgbClr val="7030A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Puppet</a:t>
            </a:r>
          </a:p>
        </p:txBody>
      </p:sp>
      <p:sp>
        <p:nvSpPr>
          <p:cNvPr id="10" name="Rectangle 9">
            <a:extLst>
              <a:ext uri="{FF2B5EF4-FFF2-40B4-BE49-F238E27FC236}">
                <a16:creationId xmlns:a16="http://schemas.microsoft.com/office/drawing/2014/main" id="{2F4BF00F-5C7F-46DC-AB5A-1AD75A920EB1}"/>
              </a:ext>
            </a:extLst>
          </p:cNvPr>
          <p:cNvSpPr/>
          <p:nvPr/>
        </p:nvSpPr>
        <p:spPr>
          <a:xfrm>
            <a:off x="8908026" y="3429000"/>
            <a:ext cx="2586820" cy="1445342"/>
          </a:xfrm>
          <a:prstGeom prst="rect">
            <a:avLst/>
          </a:prstGeom>
          <a:solidFill>
            <a:schemeClr val="tx2">
              <a:lumMod val="60000"/>
              <a:lumOff val="40000"/>
            </a:schemeClr>
          </a:solidFill>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1E218E96-E2B3-41DD-ADA3-8FC878FA43ED}"/>
              </a:ext>
            </a:extLst>
          </p:cNvPr>
          <p:cNvSpPr/>
          <p:nvPr/>
        </p:nvSpPr>
        <p:spPr>
          <a:xfrm>
            <a:off x="8563954" y="2234498"/>
            <a:ext cx="3294743" cy="1194502"/>
          </a:xfrm>
          <a:prstGeom prst="triangle">
            <a:avLst/>
          </a:prstGeom>
          <a:solidFill>
            <a:schemeClr val="accent3">
              <a:lumMod val="75000"/>
            </a:schemeClr>
          </a:solidFill>
          <a:effectLst>
            <a:outerShdw blurRad="76200" dir="13500000" sy="23000" kx="1200000" algn="br" rotWithShape="0">
              <a:prstClr val="black">
                <a:alpha val="2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F4E291A-6CDA-44F4-B5B5-DAF33BEDCD1E}"/>
              </a:ext>
            </a:extLst>
          </p:cNvPr>
          <p:cNvSpPr/>
          <p:nvPr/>
        </p:nvSpPr>
        <p:spPr>
          <a:xfrm>
            <a:off x="9126794" y="4041058"/>
            <a:ext cx="1412451" cy="83328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3272C41-CD6B-4923-B952-F27705C2F22D}"/>
              </a:ext>
            </a:extLst>
          </p:cNvPr>
          <p:cNvSpPr/>
          <p:nvPr/>
        </p:nvSpPr>
        <p:spPr>
          <a:xfrm>
            <a:off x="9126793" y="4623502"/>
            <a:ext cx="1412451" cy="25083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5A026B5-44A7-4F08-B9F0-A05F83B16754}"/>
              </a:ext>
            </a:extLst>
          </p:cNvPr>
          <p:cNvSpPr/>
          <p:nvPr/>
        </p:nvSpPr>
        <p:spPr>
          <a:xfrm>
            <a:off x="9126793" y="4300624"/>
            <a:ext cx="1412451" cy="322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6ADAF2D-A175-4A58-95F7-22F943466CA2}"/>
              </a:ext>
            </a:extLst>
          </p:cNvPr>
          <p:cNvSpPr/>
          <p:nvPr/>
        </p:nvSpPr>
        <p:spPr>
          <a:xfrm>
            <a:off x="9126793" y="4041057"/>
            <a:ext cx="1412451" cy="83328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021766C7-98B8-4F54-A55C-50ACCDBA6B13}"/>
              </a:ext>
            </a:extLst>
          </p:cNvPr>
          <p:cNvGrpSpPr/>
          <p:nvPr/>
        </p:nvGrpSpPr>
        <p:grpSpPr>
          <a:xfrm>
            <a:off x="9167053" y="3487454"/>
            <a:ext cx="327918" cy="490864"/>
            <a:chOff x="9167053" y="3496664"/>
            <a:chExt cx="327918" cy="490864"/>
          </a:xfrm>
        </p:grpSpPr>
        <p:sp>
          <p:nvSpPr>
            <p:cNvPr id="22" name="Rectangle 21">
              <a:extLst>
                <a:ext uri="{FF2B5EF4-FFF2-40B4-BE49-F238E27FC236}">
                  <a16:creationId xmlns:a16="http://schemas.microsoft.com/office/drawing/2014/main" id="{35C973BE-6453-42CE-97AB-0F2060EED8C0}"/>
                </a:ext>
              </a:extLst>
            </p:cNvPr>
            <p:cNvSpPr/>
            <p:nvPr/>
          </p:nvSpPr>
          <p:spPr>
            <a:xfrm>
              <a:off x="9167053" y="349666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2F4A890-B939-4B5A-829B-6E9D4525B859}"/>
                </a:ext>
              </a:extLst>
            </p:cNvPr>
            <p:cNvSpPr/>
            <p:nvPr/>
          </p:nvSpPr>
          <p:spPr>
            <a:xfrm>
              <a:off x="9167053" y="374209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E38E7F2-9DCE-46CC-A1DA-65FA95F3DCC9}"/>
              </a:ext>
            </a:extLst>
          </p:cNvPr>
          <p:cNvGrpSpPr/>
          <p:nvPr/>
        </p:nvGrpSpPr>
        <p:grpSpPr>
          <a:xfrm>
            <a:off x="10211326" y="3487454"/>
            <a:ext cx="327918" cy="490864"/>
            <a:chOff x="10211326" y="3496664"/>
            <a:chExt cx="327918" cy="490864"/>
          </a:xfrm>
        </p:grpSpPr>
        <p:sp>
          <p:nvSpPr>
            <p:cNvPr id="26" name="Rectangle 25">
              <a:extLst>
                <a:ext uri="{FF2B5EF4-FFF2-40B4-BE49-F238E27FC236}">
                  <a16:creationId xmlns:a16="http://schemas.microsoft.com/office/drawing/2014/main" id="{A6EC54E2-6DE4-430A-91E7-8DD1E9DC3906}"/>
                </a:ext>
              </a:extLst>
            </p:cNvPr>
            <p:cNvSpPr/>
            <p:nvPr/>
          </p:nvSpPr>
          <p:spPr>
            <a:xfrm>
              <a:off x="10211326" y="349666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81558FA-1846-4F45-8A59-5068DC0FA0AC}"/>
                </a:ext>
              </a:extLst>
            </p:cNvPr>
            <p:cNvSpPr/>
            <p:nvPr/>
          </p:nvSpPr>
          <p:spPr>
            <a:xfrm>
              <a:off x="10211326" y="374209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F5AF2A4D-2CB1-4D30-A65F-23143EE57681}"/>
              </a:ext>
            </a:extLst>
          </p:cNvPr>
          <p:cNvGrpSpPr/>
          <p:nvPr/>
        </p:nvGrpSpPr>
        <p:grpSpPr>
          <a:xfrm>
            <a:off x="9689189" y="3487454"/>
            <a:ext cx="327918" cy="490864"/>
            <a:chOff x="9689189" y="3487454"/>
            <a:chExt cx="327918" cy="490864"/>
          </a:xfrm>
        </p:grpSpPr>
        <p:sp>
          <p:nvSpPr>
            <p:cNvPr id="28" name="Rectangle 27">
              <a:extLst>
                <a:ext uri="{FF2B5EF4-FFF2-40B4-BE49-F238E27FC236}">
                  <a16:creationId xmlns:a16="http://schemas.microsoft.com/office/drawing/2014/main" id="{FF2B771B-7267-43E7-A188-E9947943208D}"/>
                </a:ext>
              </a:extLst>
            </p:cNvPr>
            <p:cNvSpPr/>
            <p:nvPr/>
          </p:nvSpPr>
          <p:spPr>
            <a:xfrm>
              <a:off x="9689189" y="348745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8AAE1FE-C275-4413-8B48-5843BF9604F8}"/>
                </a:ext>
              </a:extLst>
            </p:cNvPr>
            <p:cNvSpPr/>
            <p:nvPr/>
          </p:nvSpPr>
          <p:spPr>
            <a:xfrm>
              <a:off x="9689189" y="373288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Oval 32">
            <a:extLst>
              <a:ext uri="{FF2B5EF4-FFF2-40B4-BE49-F238E27FC236}">
                <a16:creationId xmlns:a16="http://schemas.microsoft.com/office/drawing/2014/main" id="{97383CB9-327D-42B4-B037-735557BFA183}"/>
              </a:ext>
            </a:extLst>
          </p:cNvPr>
          <p:cNvSpPr/>
          <p:nvPr/>
        </p:nvSpPr>
        <p:spPr>
          <a:xfrm>
            <a:off x="10899058" y="3610170"/>
            <a:ext cx="287593" cy="24543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FEB27971-1A2B-40E7-9DCF-FF6A18642738}"/>
              </a:ext>
            </a:extLst>
          </p:cNvPr>
          <p:cNvGrpSpPr/>
          <p:nvPr/>
        </p:nvGrpSpPr>
        <p:grpSpPr>
          <a:xfrm>
            <a:off x="10878344" y="4232785"/>
            <a:ext cx="339213" cy="641555"/>
            <a:chOff x="10878344" y="4232785"/>
            <a:chExt cx="339213" cy="641555"/>
          </a:xfrm>
        </p:grpSpPr>
        <p:sp>
          <p:nvSpPr>
            <p:cNvPr id="12" name="Rectangle 11">
              <a:extLst>
                <a:ext uri="{FF2B5EF4-FFF2-40B4-BE49-F238E27FC236}">
                  <a16:creationId xmlns:a16="http://schemas.microsoft.com/office/drawing/2014/main" id="{450C94B7-BBAA-4693-B5F1-2777634F81EF}"/>
                </a:ext>
              </a:extLst>
            </p:cNvPr>
            <p:cNvSpPr/>
            <p:nvPr/>
          </p:nvSpPr>
          <p:spPr>
            <a:xfrm>
              <a:off x="10878344" y="4232785"/>
              <a:ext cx="339213" cy="64155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F9023C1-52E7-4613-A588-E5294E108E5E}"/>
                </a:ext>
              </a:extLst>
            </p:cNvPr>
            <p:cNvSpPr/>
            <p:nvPr/>
          </p:nvSpPr>
          <p:spPr>
            <a:xfrm>
              <a:off x="11106036" y="4556148"/>
              <a:ext cx="80615" cy="737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Arrow: Left 35">
            <a:extLst>
              <a:ext uri="{FF2B5EF4-FFF2-40B4-BE49-F238E27FC236}">
                <a16:creationId xmlns:a16="http://schemas.microsoft.com/office/drawing/2014/main" id="{59D33C72-4C1D-4846-944A-F42BD41CD91C}"/>
              </a:ext>
            </a:extLst>
          </p:cNvPr>
          <p:cNvSpPr/>
          <p:nvPr/>
        </p:nvSpPr>
        <p:spPr>
          <a:xfrm rot="21129802">
            <a:off x="4806419" y="4372343"/>
            <a:ext cx="3665650"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Arrow: Left 36">
            <a:extLst>
              <a:ext uri="{FF2B5EF4-FFF2-40B4-BE49-F238E27FC236}">
                <a16:creationId xmlns:a16="http://schemas.microsoft.com/office/drawing/2014/main" id="{933A9F64-FAE9-4963-AE17-05E69B0E0150}"/>
              </a:ext>
            </a:extLst>
          </p:cNvPr>
          <p:cNvSpPr/>
          <p:nvPr/>
        </p:nvSpPr>
        <p:spPr>
          <a:xfrm rot="9756673">
            <a:off x="4321324" y="3539060"/>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 name="Arrow: Left 37">
            <a:extLst>
              <a:ext uri="{FF2B5EF4-FFF2-40B4-BE49-F238E27FC236}">
                <a16:creationId xmlns:a16="http://schemas.microsoft.com/office/drawing/2014/main" id="{A1EAFA1D-ADE5-45CB-8C16-9A5A6F937EA7}"/>
              </a:ext>
            </a:extLst>
          </p:cNvPr>
          <p:cNvSpPr/>
          <p:nvPr/>
        </p:nvSpPr>
        <p:spPr>
          <a:xfrm>
            <a:off x="4172857" y="2512573"/>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9AB581E7-3C43-488D-8FEC-C7054609C818}"/>
              </a:ext>
            </a:extLst>
          </p:cNvPr>
          <p:cNvSpPr/>
          <p:nvPr/>
        </p:nvSpPr>
        <p:spPr>
          <a:xfrm>
            <a:off x="5456184" y="263998"/>
            <a:ext cx="2037737" cy="923330"/>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close()</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41" name="Arrow: Left 40">
            <a:extLst>
              <a:ext uri="{FF2B5EF4-FFF2-40B4-BE49-F238E27FC236}">
                <a16:creationId xmlns:a16="http://schemas.microsoft.com/office/drawing/2014/main" id="{5FD4AEA4-03ED-48D7-8E0D-36A0E330CC3D}"/>
              </a:ext>
            </a:extLst>
          </p:cNvPr>
          <p:cNvSpPr/>
          <p:nvPr/>
        </p:nvSpPr>
        <p:spPr>
          <a:xfrm rot="19725981">
            <a:off x="4294256" y="975598"/>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 name="Arrow: Left 41">
            <a:extLst>
              <a:ext uri="{FF2B5EF4-FFF2-40B4-BE49-F238E27FC236}">
                <a16:creationId xmlns:a16="http://schemas.microsoft.com/office/drawing/2014/main" id="{11E761D2-3C75-48AE-AD1E-A6879FADA748}"/>
              </a:ext>
            </a:extLst>
          </p:cNvPr>
          <p:cNvSpPr/>
          <p:nvPr/>
        </p:nvSpPr>
        <p:spPr>
          <a:xfrm rot="10800000">
            <a:off x="4325257" y="2664973"/>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 name="Arrow: Left 42">
            <a:extLst>
              <a:ext uri="{FF2B5EF4-FFF2-40B4-BE49-F238E27FC236}">
                <a16:creationId xmlns:a16="http://schemas.microsoft.com/office/drawing/2014/main" id="{61EE6E2C-F744-4219-8BBF-9EFE8634438D}"/>
              </a:ext>
            </a:extLst>
          </p:cNvPr>
          <p:cNvSpPr/>
          <p:nvPr/>
        </p:nvSpPr>
        <p:spPr>
          <a:xfrm rot="10800000">
            <a:off x="6953804" y="3293177"/>
            <a:ext cx="1853434"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182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1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right)">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par>
                                <p:cTn id="18" presetID="10" presetClass="exit" presetSubtype="0" fill="hold" nodeType="withEffect">
                                  <p:stCondLst>
                                    <p:cond delay="0"/>
                                  </p:stCondLst>
                                  <p:childTnLst>
                                    <p:animEffect transition="out" filter="fade">
                                      <p:cBhvr>
                                        <p:cTn id="19" dur="500"/>
                                        <p:tgtEl>
                                          <p:spTgt spid="7">
                                            <p:txEl>
                                              <p:pRg st="2" end="2"/>
                                            </p:txEl>
                                          </p:spTgt>
                                        </p:tgtEl>
                                      </p:cBhvr>
                                    </p:animEffect>
                                    <p:set>
                                      <p:cBhvr>
                                        <p:cTn id="20" dur="1" fill="hold">
                                          <p:stCondLst>
                                            <p:cond delay="499"/>
                                          </p:stCondLst>
                                        </p:cTn>
                                        <p:tgtEl>
                                          <p:spTgt spid="7">
                                            <p:txEl>
                                              <p:pRg st="2" end="2"/>
                                            </p:txEl>
                                          </p:spTgt>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ipe(left)">
                                      <p:cBhvr>
                                        <p:cTn id="25" dur="500"/>
                                        <p:tgtEl>
                                          <p:spTgt spid="37"/>
                                        </p:tgtEl>
                                      </p:cBhvr>
                                    </p:animEffect>
                                  </p:childTnLst>
                                </p:cTn>
                              </p:par>
                              <p:par>
                                <p:cTn id="26" presetID="10" presetClass="exit" presetSubtype="0" fill="hold" grpId="1" nodeType="withEffect">
                                  <p:stCondLst>
                                    <p:cond delay="0"/>
                                  </p:stCondLst>
                                  <p:childTnLst>
                                    <p:animEffect transition="out" filter="fade">
                                      <p:cBhvr>
                                        <p:cTn id="27" dur="500"/>
                                        <p:tgtEl>
                                          <p:spTgt spid="36"/>
                                        </p:tgtEl>
                                      </p:cBhvr>
                                    </p:animEffect>
                                    <p:set>
                                      <p:cBhvr>
                                        <p:cTn id="28" dur="1" fill="hold">
                                          <p:stCondLst>
                                            <p:cond delay="499"/>
                                          </p:stCondLst>
                                        </p:cTn>
                                        <p:tgtEl>
                                          <p:spTgt spid="3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37"/>
                                        </p:tgtEl>
                                      </p:cBhvr>
                                    </p:animEffect>
                                    <p:set>
                                      <p:cBhvr>
                                        <p:cTn id="33" dur="1" fill="hold">
                                          <p:stCondLst>
                                            <p:cond delay="499"/>
                                          </p:stCondLst>
                                        </p:cTn>
                                        <p:tgtEl>
                                          <p:spTgt spid="37"/>
                                        </p:tgtEl>
                                        <p:attrNameLst>
                                          <p:attrName>style.visibility</p:attrName>
                                        </p:attrNameLst>
                                      </p:cBhvr>
                                      <p:to>
                                        <p:strVal val="hidden"/>
                                      </p:to>
                                    </p:set>
                                  </p:childTnLst>
                                </p:cTn>
                              </p:par>
                              <p:par>
                                <p:cTn id="34" presetID="22" presetClass="entr" presetSubtype="2"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right)">
                                      <p:cBhvr>
                                        <p:cTn id="36" dur="500"/>
                                        <p:tgtEl>
                                          <p:spTgt spid="3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4" end="4"/>
                                            </p:txEl>
                                          </p:spTgt>
                                        </p:tgtEl>
                                        <p:attrNameLst>
                                          <p:attrName>style.visibility</p:attrName>
                                        </p:attrNameLst>
                                      </p:cBhvr>
                                      <p:to>
                                        <p:strVal val="visible"/>
                                      </p:to>
                                    </p:set>
                                    <p:animEffect transition="in" filter="fade">
                                      <p:cBhvr>
                                        <p:cTn id="41" dur="500"/>
                                        <p:tgtEl>
                                          <p:spTgt spid="6">
                                            <p:txEl>
                                              <p:pRg st="4" end="4"/>
                                            </p:txEl>
                                          </p:spTgt>
                                        </p:tgtEl>
                                      </p:cBhvr>
                                    </p:animEffect>
                                  </p:childTnLst>
                                </p:cTn>
                              </p:par>
                              <p:par>
                                <p:cTn id="42" presetID="10" presetClass="exit" presetSubtype="0" fill="hold" nodeType="withEffect">
                                  <p:stCondLst>
                                    <p:cond delay="0"/>
                                  </p:stCondLst>
                                  <p:childTnLst>
                                    <p:animEffect transition="out" filter="fade">
                                      <p:cBhvr>
                                        <p:cTn id="43" dur="500"/>
                                        <p:tgtEl>
                                          <p:spTgt spid="6">
                                            <p:txEl>
                                              <p:pRg st="3" end="3"/>
                                            </p:txEl>
                                          </p:spTgt>
                                        </p:tgtEl>
                                      </p:cBhvr>
                                    </p:animEffect>
                                    <p:set>
                                      <p:cBhvr>
                                        <p:cTn id="44" dur="1" fill="hold">
                                          <p:stCondLst>
                                            <p:cond delay="499"/>
                                          </p:stCondLst>
                                        </p:cTn>
                                        <p:tgtEl>
                                          <p:spTgt spid="6">
                                            <p:txEl>
                                              <p:pRg st="3" end="3"/>
                                            </p:txEl>
                                          </p:spTgt>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grpId="1" nodeType="clickEffect">
                                  <p:stCondLst>
                                    <p:cond delay="0"/>
                                  </p:stCondLst>
                                  <p:childTnLst>
                                    <p:animEffect transition="out" filter="fade">
                                      <p:cBhvr>
                                        <p:cTn id="48" dur="500"/>
                                        <p:tgtEl>
                                          <p:spTgt spid="38"/>
                                        </p:tgtEl>
                                      </p:cBhvr>
                                    </p:animEffect>
                                    <p:set>
                                      <p:cBhvr>
                                        <p:cTn id="49" dur="1" fill="hold">
                                          <p:stCondLst>
                                            <p:cond delay="499"/>
                                          </p:stCondLst>
                                        </p:cTn>
                                        <p:tgtEl>
                                          <p:spTgt spid="38"/>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p:cTn id="54" dur="500" fill="hold"/>
                                        <p:tgtEl>
                                          <p:spTgt spid="39"/>
                                        </p:tgtEl>
                                        <p:attrNameLst>
                                          <p:attrName>ppt_w</p:attrName>
                                        </p:attrNameLst>
                                      </p:cBhvr>
                                      <p:tavLst>
                                        <p:tav tm="0">
                                          <p:val>
                                            <p:fltVal val="0"/>
                                          </p:val>
                                        </p:tav>
                                        <p:tav tm="100000">
                                          <p:val>
                                            <p:strVal val="#ppt_w"/>
                                          </p:val>
                                        </p:tav>
                                      </p:tavLst>
                                    </p:anim>
                                    <p:anim calcmode="lin" valueType="num">
                                      <p:cBhvr>
                                        <p:cTn id="55" dur="500" fill="hold"/>
                                        <p:tgtEl>
                                          <p:spTgt spid="39"/>
                                        </p:tgtEl>
                                        <p:attrNameLst>
                                          <p:attrName>ppt_h</p:attrName>
                                        </p:attrNameLst>
                                      </p:cBhvr>
                                      <p:tavLst>
                                        <p:tav tm="0">
                                          <p:val>
                                            <p:fltVal val="0"/>
                                          </p:val>
                                        </p:tav>
                                        <p:tav tm="100000">
                                          <p:val>
                                            <p:strVal val="#ppt_h"/>
                                          </p:val>
                                        </p:tav>
                                      </p:tavLst>
                                    </p:anim>
                                    <p:animEffect transition="in" filter="fade">
                                      <p:cBhvr>
                                        <p:cTn id="56" dur="500"/>
                                        <p:tgtEl>
                                          <p:spTgt spid="39"/>
                                        </p:tgtEl>
                                      </p:cBhvr>
                                    </p:animEffect>
                                  </p:childTnLst>
                                </p:cTn>
                              </p:par>
                            </p:childTnLst>
                          </p:cTn>
                        </p:par>
                        <p:par>
                          <p:cTn id="57" fill="hold">
                            <p:stCondLst>
                              <p:cond delay="500"/>
                            </p:stCondLst>
                            <p:childTnLst>
                              <p:par>
                                <p:cTn id="58" presetID="22" presetClass="entr" presetSubtype="2"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wipe(right)">
                                      <p:cBhvr>
                                        <p:cTn id="60" dur="500"/>
                                        <p:tgtEl>
                                          <p:spTgt spid="41"/>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6">
                                            <p:txEl>
                                              <p:pRg st="2" end="2"/>
                                            </p:txEl>
                                          </p:spTgt>
                                        </p:tgtEl>
                                        <p:attrNameLst>
                                          <p:attrName>style.visibility</p:attrName>
                                        </p:attrNameLst>
                                      </p:cBhvr>
                                      <p:to>
                                        <p:strVal val="visible"/>
                                      </p:to>
                                    </p:set>
                                    <p:animEffect transition="in" filter="fade">
                                      <p:cBhvr>
                                        <p:cTn id="65" dur="500"/>
                                        <p:tgtEl>
                                          <p:spTgt spid="6">
                                            <p:txEl>
                                              <p:pRg st="2" end="2"/>
                                            </p:txEl>
                                          </p:spTgt>
                                        </p:tgtEl>
                                      </p:cBhvr>
                                    </p:animEffect>
                                  </p:childTnLst>
                                </p:cTn>
                              </p:par>
                              <p:par>
                                <p:cTn id="66" presetID="10" presetClass="exit" presetSubtype="0" fill="hold" nodeType="withEffect">
                                  <p:stCondLst>
                                    <p:cond delay="0"/>
                                  </p:stCondLst>
                                  <p:childTnLst>
                                    <p:animEffect transition="out" filter="fade">
                                      <p:cBhvr>
                                        <p:cTn id="67" dur="500"/>
                                        <p:tgtEl>
                                          <p:spTgt spid="6">
                                            <p:txEl>
                                              <p:pRg st="4" end="4"/>
                                            </p:txEl>
                                          </p:spTgt>
                                        </p:tgtEl>
                                      </p:cBhvr>
                                    </p:animEffect>
                                    <p:set>
                                      <p:cBhvr>
                                        <p:cTn id="68" dur="1" fill="hold">
                                          <p:stCondLst>
                                            <p:cond delay="499"/>
                                          </p:stCondLst>
                                        </p:cTn>
                                        <p:tgtEl>
                                          <p:spTgt spid="6">
                                            <p:txEl>
                                              <p:pRg st="4" end="4"/>
                                            </p:txEl>
                                          </p:spTgt>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left)">
                                      <p:cBhvr>
                                        <p:cTn id="73" dur="500"/>
                                        <p:tgtEl>
                                          <p:spTgt spid="42"/>
                                        </p:tgtEl>
                                      </p:cBhvr>
                                    </p:animEffect>
                                  </p:childTnLst>
                                </p:cTn>
                              </p:par>
                              <p:par>
                                <p:cTn id="74" presetID="10" presetClass="exit" presetSubtype="0" fill="hold" grpId="1" nodeType="withEffect">
                                  <p:stCondLst>
                                    <p:cond delay="0"/>
                                  </p:stCondLst>
                                  <p:childTnLst>
                                    <p:animEffect transition="out" filter="fade">
                                      <p:cBhvr>
                                        <p:cTn id="75" dur="500"/>
                                        <p:tgtEl>
                                          <p:spTgt spid="41"/>
                                        </p:tgtEl>
                                      </p:cBhvr>
                                    </p:animEffect>
                                    <p:set>
                                      <p:cBhvr>
                                        <p:cTn id="76" dur="1" fill="hold">
                                          <p:stCondLst>
                                            <p:cond delay="499"/>
                                          </p:stCondLst>
                                        </p:cTn>
                                        <p:tgtEl>
                                          <p:spTgt spid="41"/>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39"/>
                                        </p:tgtEl>
                                      </p:cBhvr>
                                    </p:animEffect>
                                    <p:set>
                                      <p:cBhvr>
                                        <p:cTn id="79" dur="1" fill="hold">
                                          <p:stCondLst>
                                            <p:cond delay="499"/>
                                          </p:stCondLst>
                                        </p:cTn>
                                        <p:tgtEl>
                                          <p:spTgt spid="39"/>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wipe(left)">
                                      <p:cBhvr>
                                        <p:cTn id="84" dur="500"/>
                                        <p:tgtEl>
                                          <p:spTgt spid="43"/>
                                        </p:tgtEl>
                                      </p:cBhvr>
                                    </p:animEffect>
                                  </p:childTnLst>
                                </p:cTn>
                              </p:par>
                              <p:par>
                                <p:cTn id="85" presetID="10" presetClass="exit" presetSubtype="0" fill="hold" grpId="1" nodeType="withEffect">
                                  <p:stCondLst>
                                    <p:cond delay="0"/>
                                  </p:stCondLst>
                                  <p:childTnLst>
                                    <p:animEffect transition="out" filter="fade">
                                      <p:cBhvr>
                                        <p:cTn id="86" dur="500"/>
                                        <p:tgtEl>
                                          <p:spTgt spid="42"/>
                                        </p:tgtEl>
                                      </p:cBhvr>
                                    </p:animEffect>
                                    <p:set>
                                      <p:cBhvr>
                                        <p:cTn id="87" dur="1" fill="hold">
                                          <p:stCondLst>
                                            <p:cond delay="499"/>
                                          </p:stCondLst>
                                        </p:cTn>
                                        <p:tgtEl>
                                          <p:spTgt spid="42"/>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22" presetClass="exit" presetSubtype="1" fill="hold" grpId="1" nodeType="clickEffect">
                                  <p:stCondLst>
                                    <p:cond delay="0"/>
                                  </p:stCondLst>
                                  <p:childTnLst>
                                    <p:animEffect transition="out" filter="wipe(up)">
                                      <p:cBhvr>
                                        <p:cTn id="91" dur="1500"/>
                                        <p:tgtEl>
                                          <p:spTgt spid="21"/>
                                        </p:tgtEl>
                                      </p:cBhvr>
                                    </p:animEffect>
                                    <p:set>
                                      <p:cBhvr>
                                        <p:cTn id="92" dur="1" fill="hold">
                                          <p:stCondLst>
                                            <p:cond delay="1499"/>
                                          </p:stCondLst>
                                        </p:cTn>
                                        <p:tgtEl>
                                          <p:spTgt spid="21"/>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grpId="2" nodeType="click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wipe(right)">
                                      <p:cBhvr>
                                        <p:cTn id="97" dur="500"/>
                                        <p:tgtEl>
                                          <p:spTgt spid="36"/>
                                        </p:tgtEl>
                                      </p:cBhvr>
                                    </p:animEffect>
                                  </p:childTnLst>
                                </p:cTn>
                              </p:par>
                              <p:par>
                                <p:cTn id="98" presetID="10" presetClass="exit" presetSubtype="0" fill="hold" grpId="1" nodeType="withEffect">
                                  <p:stCondLst>
                                    <p:cond delay="0"/>
                                  </p:stCondLst>
                                  <p:childTnLst>
                                    <p:animEffect transition="out" filter="fade">
                                      <p:cBhvr>
                                        <p:cTn id="99" dur="500"/>
                                        <p:tgtEl>
                                          <p:spTgt spid="43"/>
                                        </p:tgtEl>
                                      </p:cBhvr>
                                    </p:animEffect>
                                    <p:set>
                                      <p:cBhvr>
                                        <p:cTn id="100" dur="1" fill="hold">
                                          <p:stCondLst>
                                            <p:cond delay="499"/>
                                          </p:stCondLst>
                                        </p:cTn>
                                        <p:tgtEl>
                                          <p:spTgt spid="43"/>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7">
                                            <p:txEl>
                                              <p:pRg st="2" end="2"/>
                                            </p:txEl>
                                          </p:spTgt>
                                        </p:tgtEl>
                                        <p:attrNameLst>
                                          <p:attrName>style.visibility</p:attrName>
                                        </p:attrNameLst>
                                      </p:cBhvr>
                                      <p:to>
                                        <p:strVal val="visible"/>
                                      </p:to>
                                    </p:set>
                                    <p:animEffect transition="in" filter="fade">
                                      <p:cBhvr>
                                        <p:cTn id="105" dur="500"/>
                                        <p:tgtEl>
                                          <p:spTgt spid="7">
                                            <p:txEl>
                                              <p:pRg st="2" end="2"/>
                                            </p:txEl>
                                          </p:spTgt>
                                        </p:tgtEl>
                                      </p:cBhvr>
                                    </p:animEffect>
                                  </p:childTnLst>
                                </p:cTn>
                              </p:par>
                              <p:par>
                                <p:cTn id="106" presetID="10" presetClass="exit" presetSubtype="0" fill="hold" nodeType="withEffect">
                                  <p:stCondLst>
                                    <p:cond delay="0"/>
                                  </p:stCondLst>
                                  <p:childTnLst>
                                    <p:animEffect transition="out" filter="fade">
                                      <p:cBhvr>
                                        <p:cTn id="107" dur="500"/>
                                        <p:tgtEl>
                                          <p:spTgt spid="7">
                                            <p:txEl>
                                              <p:pRg st="3" end="3"/>
                                            </p:txEl>
                                          </p:spTgt>
                                        </p:tgtEl>
                                      </p:cBhvr>
                                    </p:animEffect>
                                    <p:set>
                                      <p:cBhvr>
                                        <p:cTn id="108" dur="1" fill="hold">
                                          <p:stCondLst>
                                            <p:cond delay="499"/>
                                          </p:stCondLst>
                                        </p:cTn>
                                        <p:tgtEl>
                                          <p:spTgt spid="7">
                                            <p:txEl>
                                              <p:pRg st="3" end="3"/>
                                            </p:txEl>
                                          </p:spTgt>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22" presetClass="entr" presetSubtype="8" fill="hold" grpId="2" nodeType="clickEffect">
                                  <p:stCondLst>
                                    <p:cond delay="0"/>
                                  </p:stCondLst>
                                  <p:childTnLst>
                                    <p:set>
                                      <p:cBhvr>
                                        <p:cTn id="112" dur="1" fill="hold">
                                          <p:stCondLst>
                                            <p:cond delay="0"/>
                                          </p:stCondLst>
                                        </p:cTn>
                                        <p:tgtEl>
                                          <p:spTgt spid="37"/>
                                        </p:tgtEl>
                                        <p:attrNameLst>
                                          <p:attrName>style.visibility</p:attrName>
                                        </p:attrNameLst>
                                      </p:cBhvr>
                                      <p:to>
                                        <p:strVal val="visible"/>
                                      </p:to>
                                    </p:set>
                                    <p:animEffect transition="in" filter="wipe(left)">
                                      <p:cBhvr>
                                        <p:cTn id="113" dur="500"/>
                                        <p:tgtEl>
                                          <p:spTgt spid="37"/>
                                        </p:tgtEl>
                                      </p:cBhvr>
                                    </p:animEffect>
                                  </p:childTnLst>
                                </p:cTn>
                              </p:par>
                              <p:par>
                                <p:cTn id="114" presetID="10" presetClass="exit" presetSubtype="0" fill="hold" grpId="3" nodeType="withEffect">
                                  <p:stCondLst>
                                    <p:cond delay="0"/>
                                  </p:stCondLst>
                                  <p:childTnLst>
                                    <p:animEffect transition="out" filter="fade">
                                      <p:cBhvr>
                                        <p:cTn id="115" dur="500"/>
                                        <p:tgtEl>
                                          <p:spTgt spid="36"/>
                                        </p:tgtEl>
                                      </p:cBhvr>
                                    </p:animEffect>
                                    <p:set>
                                      <p:cBhvr>
                                        <p:cTn id="116" dur="1" fill="hold">
                                          <p:stCondLst>
                                            <p:cond delay="499"/>
                                          </p:stCondLst>
                                        </p:cTn>
                                        <p:tgtEl>
                                          <p:spTgt spid="36"/>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22" presetClass="entr" presetSubtype="2" fill="hold" grpId="2" nodeType="clickEffect">
                                  <p:stCondLst>
                                    <p:cond delay="0"/>
                                  </p:stCondLst>
                                  <p:childTnLst>
                                    <p:set>
                                      <p:cBhvr>
                                        <p:cTn id="120" dur="1" fill="hold">
                                          <p:stCondLst>
                                            <p:cond delay="0"/>
                                          </p:stCondLst>
                                        </p:cTn>
                                        <p:tgtEl>
                                          <p:spTgt spid="38"/>
                                        </p:tgtEl>
                                        <p:attrNameLst>
                                          <p:attrName>style.visibility</p:attrName>
                                        </p:attrNameLst>
                                      </p:cBhvr>
                                      <p:to>
                                        <p:strVal val="visible"/>
                                      </p:to>
                                    </p:set>
                                    <p:animEffect transition="in" filter="wipe(right)">
                                      <p:cBhvr>
                                        <p:cTn id="121" dur="500"/>
                                        <p:tgtEl>
                                          <p:spTgt spid="38"/>
                                        </p:tgtEl>
                                      </p:cBhvr>
                                    </p:animEffect>
                                  </p:childTnLst>
                                </p:cTn>
                              </p:par>
                              <p:par>
                                <p:cTn id="122" presetID="10" presetClass="exit" presetSubtype="0" fill="hold" grpId="3" nodeType="withEffect">
                                  <p:stCondLst>
                                    <p:cond delay="0"/>
                                  </p:stCondLst>
                                  <p:childTnLst>
                                    <p:animEffect transition="out" filter="fade">
                                      <p:cBhvr>
                                        <p:cTn id="123" dur="500"/>
                                        <p:tgtEl>
                                          <p:spTgt spid="37"/>
                                        </p:tgtEl>
                                      </p:cBhvr>
                                    </p:animEffect>
                                    <p:set>
                                      <p:cBhvr>
                                        <p:cTn id="124" dur="1" fill="hold">
                                          <p:stCondLst>
                                            <p:cond delay="499"/>
                                          </p:stCondLst>
                                        </p:cTn>
                                        <p:tgtEl>
                                          <p:spTgt spid="37"/>
                                        </p:tgtEl>
                                        <p:attrNameLst>
                                          <p:attrName>style.visibility</p:attrName>
                                        </p:attrNameLst>
                                      </p:cBhvr>
                                      <p:to>
                                        <p:strVal val="hidden"/>
                                      </p:to>
                                    </p:set>
                                  </p:childTnLst>
                                </p:cTn>
                              </p:par>
                            </p:childTnLst>
                          </p:cTn>
                        </p:par>
                      </p:childTnLst>
                    </p:cTn>
                  </p:par>
                  <p:par>
                    <p:cTn id="125" fill="hold">
                      <p:stCondLst>
                        <p:cond delay="indefinite"/>
                      </p:stCondLst>
                      <p:childTnLst>
                        <p:par>
                          <p:cTn id="126" fill="hold">
                            <p:stCondLst>
                              <p:cond delay="0"/>
                            </p:stCondLst>
                            <p:childTnLst>
                              <p:par>
                                <p:cTn id="127" presetID="10" presetClass="exit" presetSubtype="0" fill="hold" nodeType="clickEffect">
                                  <p:stCondLst>
                                    <p:cond delay="0"/>
                                  </p:stCondLst>
                                  <p:childTnLst>
                                    <p:animEffect transition="out" filter="fade">
                                      <p:cBhvr>
                                        <p:cTn id="128" dur="500"/>
                                        <p:tgtEl>
                                          <p:spTgt spid="6">
                                            <p:txEl>
                                              <p:pRg st="2" end="2"/>
                                            </p:txEl>
                                          </p:spTgt>
                                        </p:tgtEl>
                                      </p:cBhvr>
                                    </p:animEffect>
                                    <p:set>
                                      <p:cBhvr>
                                        <p:cTn id="129" dur="1" fill="hold">
                                          <p:stCondLst>
                                            <p:cond delay="499"/>
                                          </p:stCondLst>
                                        </p:cTn>
                                        <p:tgtEl>
                                          <p:spTgt spid="6">
                                            <p:txEl>
                                              <p:pRg st="2" end="2"/>
                                            </p:txEl>
                                          </p:spTgt>
                                        </p:tgtEl>
                                        <p:attrNameLst>
                                          <p:attrName>style.visibility</p:attrName>
                                        </p:attrNameLst>
                                      </p:cBhvr>
                                      <p:to>
                                        <p:strVal val="hidden"/>
                                      </p:to>
                                    </p:set>
                                  </p:childTnLst>
                                </p:cTn>
                              </p:par>
                              <p:par>
                                <p:cTn id="130" presetID="10" presetClass="entr" presetSubtype="0" fill="hold" nodeType="withEffect">
                                  <p:stCondLst>
                                    <p:cond delay="0"/>
                                  </p:stCondLst>
                                  <p:childTnLst>
                                    <p:set>
                                      <p:cBhvr>
                                        <p:cTn id="131" dur="1" fill="hold">
                                          <p:stCondLst>
                                            <p:cond delay="0"/>
                                          </p:stCondLst>
                                        </p:cTn>
                                        <p:tgtEl>
                                          <p:spTgt spid="6">
                                            <p:txEl>
                                              <p:pRg st="3" end="3"/>
                                            </p:txEl>
                                          </p:spTgt>
                                        </p:tgtEl>
                                        <p:attrNameLst>
                                          <p:attrName>style.visibility</p:attrName>
                                        </p:attrNameLst>
                                      </p:cBhvr>
                                      <p:to>
                                        <p:strVal val="visible"/>
                                      </p:to>
                                    </p:set>
                                    <p:animEffect transition="in" filter="fade">
                                      <p:cBhvr>
                                        <p:cTn id="132" dur="500"/>
                                        <p:tgtEl>
                                          <p:spTgt spid="6">
                                            <p:txEl>
                                              <p:pRg st="3" end="3"/>
                                            </p:txEl>
                                          </p:spTgt>
                                        </p:tgtEl>
                                      </p:cBhvr>
                                    </p:animEffect>
                                  </p:childTnLst>
                                </p:cTn>
                              </p:par>
                            </p:childTnLst>
                          </p:cTn>
                        </p:par>
                        <p:par>
                          <p:cTn id="133" fill="hold">
                            <p:stCondLst>
                              <p:cond delay="500"/>
                            </p:stCondLst>
                            <p:childTnLst>
                              <p:par>
                                <p:cTn id="134" presetID="10" presetClass="exit" presetSubtype="0" fill="hold" grpId="3" nodeType="afterEffect">
                                  <p:stCondLst>
                                    <p:cond delay="0"/>
                                  </p:stCondLst>
                                  <p:childTnLst>
                                    <p:animEffect transition="out" filter="fade">
                                      <p:cBhvr>
                                        <p:cTn id="135" dur="500"/>
                                        <p:tgtEl>
                                          <p:spTgt spid="38"/>
                                        </p:tgtEl>
                                      </p:cBhvr>
                                    </p:animEffect>
                                    <p:set>
                                      <p:cBhvr>
                                        <p:cTn id="136"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36" grpId="0" animBg="1"/>
      <p:bldP spid="36" grpId="1" animBg="1"/>
      <p:bldP spid="36" grpId="2" animBg="1"/>
      <p:bldP spid="36" grpId="3" animBg="1"/>
      <p:bldP spid="37" grpId="0" animBg="1"/>
      <p:bldP spid="37" grpId="1" animBg="1"/>
      <p:bldP spid="37" grpId="2" animBg="1"/>
      <p:bldP spid="37" grpId="3" animBg="1"/>
      <p:bldP spid="38" grpId="0" animBg="1"/>
      <p:bldP spid="38" grpId="1" animBg="1"/>
      <p:bldP spid="38" grpId="2" animBg="1"/>
      <p:bldP spid="38" grpId="3" animBg="1"/>
      <p:bldP spid="39" grpId="0"/>
      <p:bldP spid="39" grpId="1"/>
      <p:bldP spid="41" grpId="0" animBg="1"/>
      <p:bldP spid="41" grpId="1" animBg="1"/>
      <p:bldP spid="42" grpId="0" animBg="1"/>
      <p:bldP spid="42" grpId="1" animBg="1"/>
      <p:bldP spid="43" grpId="0" animBg="1"/>
      <p:bldP spid="4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AEE93C-44F8-460E-A302-E0A519F6F6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45" y="226046"/>
            <a:ext cx="2857500" cy="2857500"/>
          </a:xfrm>
          <a:prstGeom prst="rect">
            <a:avLst/>
          </a:prstGeom>
        </p:spPr>
      </p:pic>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a:xfrm>
            <a:off x="3809329" y="-191086"/>
            <a:ext cx="8573589" cy="1325563"/>
          </a:xfrm>
        </p:spPr>
        <p:txBody>
          <a:bodyPr>
            <a:normAutofit fontScale="90000"/>
          </a:bodyPr>
          <a:lstStyle/>
          <a:p>
            <a:br>
              <a:rPr lang="en-US" sz="4800" dirty="0"/>
            </a:br>
            <a:br>
              <a:rPr lang="en-US" sz="4800" dirty="0"/>
            </a:br>
            <a:r>
              <a:rPr lang="en-US" sz="4800" dirty="0"/>
              <a:t>       @CamSoper             </a:t>
            </a:r>
            <a:r>
              <a:rPr lang="en-US" sz="4800" dirty="0" err="1"/>
              <a:t>CamSoper</a:t>
            </a:r>
            <a:endParaRPr lang="en-US" dirty="0"/>
          </a:p>
        </p:txBody>
      </p:sp>
      <p:pic>
        <p:nvPicPr>
          <p:cNvPr id="3" name="Picture 2">
            <a:extLst>
              <a:ext uri="{FF2B5EF4-FFF2-40B4-BE49-F238E27FC236}">
                <a16:creationId xmlns:a16="http://schemas.microsoft.com/office/drawing/2014/main" id="{45D8A37E-2EA8-4E22-A012-E11E54FC3D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1063" y="394379"/>
            <a:ext cx="1260417" cy="1260417"/>
          </a:xfrm>
          <a:prstGeom prst="rect">
            <a:avLst/>
          </a:prstGeom>
          <a:effectLst>
            <a:outerShdw blurRad="50800" dist="38100" dir="2700000" algn="tl" rotWithShape="0">
              <a:prstClr val="black">
                <a:alpha val="40000"/>
              </a:prstClr>
            </a:outerShdw>
          </a:effectLst>
        </p:spPr>
      </p:pic>
      <p:pic>
        <p:nvPicPr>
          <p:cNvPr id="4" name="Picture 3">
            <a:extLst>
              <a:ext uri="{FF2B5EF4-FFF2-40B4-BE49-F238E27FC236}">
                <a16:creationId xmlns:a16="http://schemas.microsoft.com/office/drawing/2014/main" id="{C32F3796-67DE-4268-9C19-CCEF814244B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34488" y="586347"/>
            <a:ext cx="1054412" cy="876480"/>
          </a:xfrm>
          <a:prstGeom prst="rect">
            <a:avLst/>
          </a:prstGeom>
          <a:effectLst>
            <a:outerShdw blurRad="50800" dist="38100" dir="2700000" algn="tl" rotWithShape="0">
              <a:prstClr val="black">
                <a:alpha val="40000"/>
              </a:prstClr>
            </a:outerShdw>
          </a:effectLst>
        </p:spPr>
      </p:pic>
      <p:pic>
        <p:nvPicPr>
          <p:cNvPr id="10" name="Picture 9">
            <a:extLst>
              <a:ext uri="{FF2B5EF4-FFF2-40B4-BE49-F238E27FC236}">
                <a16:creationId xmlns:a16="http://schemas.microsoft.com/office/drawing/2014/main" id="{742B6812-8330-423E-9F1F-4D0FCDC12385}"/>
              </a:ext>
            </a:extLst>
          </p:cNvPr>
          <p:cNvPicPr>
            <a:picLocks noChangeAspect="1"/>
          </p:cNvPicPr>
          <p:nvPr/>
        </p:nvPicPr>
        <p:blipFill>
          <a:blip r:embed="rId7"/>
          <a:stretch>
            <a:fillRect/>
          </a:stretch>
        </p:blipFill>
        <p:spPr>
          <a:xfrm>
            <a:off x="1605776" y="3429000"/>
            <a:ext cx="8980447" cy="2446808"/>
          </a:xfrm>
          <a:prstGeom prst="rect">
            <a:avLst/>
          </a:prstGeom>
          <a:effectLst>
            <a:glow rad="228600">
              <a:schemeClr val="accent1">
                <a:satMod val="175000"/>
                <a:alpha val="40000"/>
              </a:schemeClr>
            </a:glow>
          </a:effectLst>
        </p:spPr>
      </p:pic>
      <p:sp>
        <p:nvSpPr>
          <p:cNvPr id="11" name="TextBox 10">
            <a:extLst>
              <a:ext uri="{FF2B5EF4-FFF2-40B4-BE49-F238E27FC236}">
                <a16:creationId xmlns:a16="http://schemas.microsoft.com/office/drawing/2014/main" id="{39E78A2A-5C7A-4634-B4A5-0E492EB8C2D8}"/>
              </a:ext>
            </a:extLst>
          </p:cNvPr>
          <p:cNvSpPr txBox="1"/>
          <p:nvPr/>
        </p:nvSpPr>
        <p:spPr>
          <a:xfrm>
            <a:off x="4515024" y="1654796"/>
            <a:ext cx="6435031" cy="584775"/>
          </a:xfrm>
          <a:prstGeom prst="rect">
            <a:avLst/>
          </a:prstGeom>
          <a:noFill/>
        </p:spPr>
        <p:txBody>
          <a:bodyPr wrap="none" rtlCol="0">
            <a:spAutoFit/>
          </a:bodyPr>
          <a:lstStyle/>
          <a:p>
            <a:r>
              <a:rPr lang="en-US" sz="3200" dirty="0"/>
              <a:t>http://github.com/CamSoper/puppet</a:t>
            </a:r>
          </a:p>
        </p:txBody>
      </p:sp>
    </p:spTree>
    <p:extLst>
      <p:ext uri="{BB962C8B-B14F-4D97-AF65-F5344CB8AC3E}">
        <p14:creationId xmlns:p14="http://schemas.microsoft.com/office/powerpoint/2010/main" val="36243828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subTnLst>
                                    <p:audio>
                                      <p:cMediaNode>
                                        <p:cTn display="0" masterRel="sameClick">
                                          <p:stCondLst>
                                            <p:cond evt="begin" delay="0">
                                              <p:tn val="5"/>
                                            </p:cond>
                                          </p:stCondLst>
                                          <p:endCondLst>
                                            <p:cond evt="onStopAudio" delay="0">
                                              <p:tgtEl>
                                                <p:sldTgt/>
                                              </p:tgtEl>
                                            </p:cond>
                                          </p:endCondLst>
                                        </p:cTn>
                                        <p:tgtEl>
                                          <p:sndTgt r:embed="rId3" name="puppet-riff.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AE0BB7-3C3A-440E-A90D-7B00B6AABEE2}"/>
              </a:ext>
            </a:extLst>
          </p:cNvPr>
          <p:cNvPicPr>
            <a:picLocks noChangeAspect="1"/>
          </p:cNvPicPr>
          <p:nvPr/>
        </p:nvPicPr>
        <p:blipFill>
          <a:blip r:embed="rId2"/>
          <a:stretch>
            <a:fillRect/>
          </a:stretch>
        </p:blipFill>
        <p:spPr>
          <a:xfrm>
            <a:off x="3575670" y="86340"/>
            <a:ext cx="4048539" cy="4048539"/>
          </a:xfrm>
          <a:prstGeom prst="rect">
            <a:avLst/>
          </a:prstGeom>
        </p:spPr>
      </p:pic>
      <p:pic>
        <p:nvPicPr>
          <p:cNvPr id="7" name="Picture 6">
            <a:extLst>
              <a:ext uri="{FF2B5EF4-FFF2-40B4-BE49-F238E27FC236}">
                <a16:creationId xmlns:a16="http://schemas.microsoft.com/office/drawing/2014/main" id="{FC926B0F-30BC-4C92-9A8A-4955B43B31C2}"/>
              </a:ext>
            </a:extLst>
          </p:cNvPr>
          <p:cNvPicPr>
            <a:picLocks noChangeAspect="1"/>
          </p:cNvPicPr>
          <p:nvPr/>
        </p:nvPicPr>
        <p:blipFill>
          <a:blip r:embed="rId3"/>
          <a:stretch>
            <a:fillRect/>
          </a:stretch>
        </p:blipFill>
        <p:spPr>
          <a:xfrm>
            <a:off x="8616331" y="3425084"/>
            <a:ext cx="3631526" cy="3631526"/>
          </a:xfrm>
          <a:prstGeom prst="rect">
            <a:avLst/>
          </a:prstGeom>
        </p:spPr>
      </p:pic>
      <p:pic>
        <p:nvPicPr>
          <p:cNvPr id="8" name="Picture 7">
            <a:extLst>
              <a:ext uri="{FF2B5EF4-FFF2-40B4-BE49-F238E27FC236}">
                <a16:creationId xmlns:a16="http://schemas.microsoft.com/office/drawing/2014/main" id="{5A38D8F1-B5BD-4861-A35C-EBF3C6DDAD26}"/>
              </a:ext>
            </a:extLst>
          </p:cNvPr>
          <p:cNvPicPr>
            <a:picLocks noChangeAspect="1"/>
          </p:cNvPicPr>
          <p:nvPr/>
        </p:nvPicPr>
        <p:blipFill>
          <a:blip r:embed="rId4"/>
          <a:stretch>
            <a:fillRect/>
          </a:stretch>
        </p:blipFill>
        <p:spPr>
          <a:xfrm>
            <a:off x="-1276139" y="-413687"/>
            <a:ext cx="5002696" cy="5002696"/>
          </a:xfrm>
          <a:prstGeom prst="rect">
            <a:avLst/>
          </a:prstGeom>
        </p:spPr>
      </p:pic>
      <p:pic>
        <p:nvPicPr>
          <p:cNvPr id="9" name="Picture 8">
            <a:extLst>
              <a:ext uri="{FF2B5EF4-FFF2-40B4-BE49-F238E27FC236}">
                <a16:creationId xmlns:a16="http://schemas.microsoft.com/office/drawing/2014/main" id="{9394895B-1CC4-4801-B727-67741B80D421}"/>
              </a:ext>
            </a:extLst>
          </p:cNvPr>
          <p:cNvPicPr>
            <a:picLocks noChangeAspect="1"/>
          </p:cNvPicPr>
          <p:nvPr/>
        </p:nvPicPr>
        <p:blipFill>
          <a:blip r:embed="rId5"/>
          <a:stretch>
            <a:fillRect/>
          </a:stretch>
        </p:blipFill>
        <p:spPr>
          <a:xfrm>
            <a:off x="5101802" y="4206049"/>
            <a:ext cx="3477195" cy="2607897"/>
          </a:xfrm>
          <a:prstGeom prst="rect">
            <a:avLst/>
          </a:prstGeom>
        </p:spPr>
      </p:pic>
      <p:pic>
        <p:nvPicPr>
          <p:cNvPr id="10" name="Picture 9">
            <a:extLst>
              <a:ext uri="{FF2B5EF4-FFF2-40B4-BE49-F238E27FC236}">
                <a16:creationId xmlns:a16="http://schemas.microsoft.com/office/drawing/2014/main" id="{58358664-A385-4DFD-8FA9-6EA07DE0E0CF}"/>
              </a:ext>
            </a:extLst>
          </p:cNvPr>
          <p:cNvPicPr>
            <a:picLocks noChangeAspect="1"/>
          </p:cNvPicPr>
          <p:nvPr/>
        </p:nvPicPr>
        <p:blipFill>
          <a:blip r:embed="rId6"/>
          <a:stretch>
            <a:fillRect/>
          </a:stretch>
        </p:blipFill>
        <p:spPr>
          <a:xfrm>
            <a:off x="2264508" y="1780590"/>
            <a:ext cx="2223276" cy="3308446"/>
          </a:xfrm>
          <a:prstGeom prst="rect">
            <a:avLst/>
          </a:prstGeom>
        </p:spPr>
      </p:pic>
      <p:pic>
        <p:nvPicPr>
          <p:cNvPr id="11" name="Picture 10">
            <a:extLst>
              <a:ext uri="{FF2B5EF4-FFF2-40B4-BE49-F238E27FC236}">
                <a16:creationId xmlns:a16="http://schemas.microsoft.com/office/drawing/2014/main" id="{AC999C71-BB89-4B96-B01B-4210B980840A}"/>
              </a:ext>
            </a:extLst>
          </p:cNvPr>
          <p:cNvPicPr>
            <a:picLocks noChangeAspect="1"/>
          </p:cNvPicPr>
          <p:nvPr/>
        </p:nvPicPr>
        <p:blipFill>
          <a:blip r:embed="rId7"/>
          <a:stretch>
            <a:fillRect/>
          </a:stretch>
        </p:blipFill>
        <p:spPr>
          <a:xfrm>
            <a:off x="6570706" y="852878"/>
            <a:ext cx="3401825" cy="3401825"/>
          </a:xfrm>
          <a:prstGeom prst="rect">
            <a:avLst/>
          </a:prstGeom>
        </p:spPr>
      </p:pic>
      <p:pic>
        <p:nvPicPr>
          <p:cNvPr id="12" name="Picture 11">
            <a:extLst>
              <a:ext uri="{FF2B5EF4-FFF2-40B4-BE49-F238E27FC236}">
                <a16:creationId xmlns:a16="http://schemas.microsoft.com/office/drawing/2014/main" id="{469B9F90-94CC-4666-9114-D6F30E739465}"/>
              </a:ext>
            </a:extLst>
          </p:cNvPr>
          <p:cNvPicPr>
            <a:picLocks noChangeAspect="1"/>
          </p:cNvPicPr>
          <p:nvPr/>
        </p:nvPicPr>
        <p:blipFill>
          <a:blip r:embed="rId8"/>
          <a:stretch>
            <a:fillRect/>
          </a:stretch>
        </p:blipFill>
        <p:spPr>
          <a:xfrm>
            <a:off x="-140515" y="4023492"/>
            <a:ext cx="2524539" cy="2524539"/>
          </a:xfrm>
          <a:prstGeom prst="rect">
            <a:avLst/>
          </a:prstGeom>
        </p:spPr>
      </p:pic>
      <p:pic>
        <p:nvPicPr>
          <p:cNvPr id="13" name="Picture 12">
            <a:extLst>
              <a:ext uri="{FF2B5EF4-FFF2-40B4-BE49-F238E27FC236}">
                <a16:creationId xmlns:a16="http://schemas.microsoft.com/office/drawing/2014/main" id="{83B65528-9D93-473D-8C20-9B29C709198D}"/>
              </a:ext>
            </a:extLst>
          </p:cNvPr>
          <p:cNvPicPr>
            <a:picLocks noChangeAspect="1"/>
          </p:cNvPicPr>
          <p:nvPr/>
        </p:nvPicPr>
        <p:blipFill>
          <a:blip r:embed="rId9"/>
          <a:stretch>
            <a:fillRect/>
          </a:stretch>
        </p:blipFill>
        <p:spPr>
          <a:xfrm>
            <a:off x="9794233" y="593572"/>
            <a:ext cx="1990330" cy="2099301"/>
          </a:xfrm>
          <a:prstGeom prst="rect">
            <a:avLst/>
          </a:prstGeom>
        </p:spPr>
      </p:pic>
    </p:spTree>
    <p:extLst>
      <p:ext uri="{BB962C8B-B14F-4D97-AF65-F5344CB8AC3E}">
        <p14:creationId xmlns:p14="http://schemas.microsoft.com/office/powerpoint/2010/main" val="3890971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85CC7CB-B063-48BC-A59A-11B38242B1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4741" y="2529747"/>
            <a:ext cx="3034738" cy="1798081"/>
          </a:xfrm>
          <a:prstGeom prst="rect">
            <a:avLst/>
          </a:prstGeom>
          <a:effectLst>
            <a:outerShdw blurRad="76200" dir="13500000" sy="23000" kx="1200000" algn="br" rotWithShape="0">
              <a:prstClr val="black">
                <a:alpha val="20000"/>
              </a:prstClr>
            </a:outerShdw>
          </a:effectLst>
        </p:spPr>
      </p:pic>
      <p:pic>
        <p:nvPicPr>
          <p:cNvPr id="18" name="Picture 17">
            <a:extLst>
              <a:ext uri="{FF2B5EF4-FFF2-40B4-BE49-F238E27FC236}">
                <a16:creationId xmlns:a16="http://schemas.microsoft.com/office/drawing/2014/main" id="{2CC099C8-1912-4082-B9B5-FAA900916D39}"/>
              </a:ext>
            </a:extLst>
          </p:cNvPr>
          <p:cNvPicPr>
            <a:picLocks noChangeAspect="1"/>
          </p:cNvPicPr>
          <p:nvPr/>
        </p:nvPicPr>
        <p:blipFill>
          <a:blip r:embed="rId4"/>
          <a:stretch>
            <a:fillRect/>
          </a:stretch>
        </p:blipFill>
        <p:spPr>
          <a:xfrm>
            <a:off x="4344897" y="2334125"/>
            <a:ext cx="2718549" cy="2189323"/>
          </a:xfrm>
          <a:prstGeom prst="rect">
            <a:avLst/>
          </a:prstGeom>
          <a:effectLst>
            <a:outerShdw blurRad="76200" dir="13500000" sy="23000" kx="1200000" algn="br" rotWithShape="0">
              <a:prstClr val="black">
                <a:alpha val="20000"/>
              </a:prstClr>
            </a:outerShdw>
          </a:effectLst>
        </p:spPr>
      </p:pic>
      <p:pic>
        <p:nvPicPr>
          <p:cNvPr id="19" name="Picture 18">
            <a:extLst>
              <a:ext uri="{FF2B5EF4-FFF2-40B4-BE49-F238E27FC236}">
                <a16:creationId xmlns:a16="http://schemas.microsoft.com/office/drawing/2014/main" id="{4EC90978-A00D-48BF-BD5D-F3E5030A8715}"/>
              </a:ext>
            </a:extLst>
          </p:cNvPr>
          <p:cNvPicPr>
            <a:picLocks noChangeAspect="1"/>
          </p:cNvPicPr>
          <p:nvPr/>
        </p:nvPicPr>
        <p:blipFill>
          <a:blip r:embed="rId5"/>
          <a:stretch>
            <a:fillRect/>
          </a:stretch>
        </p:blipFill>
        <p:spPr>
          <a:xfrm>
            <a:off x="7728864" y="2334339"/>
            <a:ext cx="3606283" cy="2189322"/>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273542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E3411B">
                  <a:lumMod val="90000"/>
                </a:srgbClr>
              </a:gs>
              <a:gs pos="25000">
                <a:srgbClr val="E3411B">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CE535C7-D9EC-41AA-8439-21AB7EA4541E}"/>
              </a:ext>
            </a:extLst>
          </p:cNvPr>
          <p:cNvSpPr>
            <a:spLocks noGrp="1"/>
          </p:cNvSpPr>
          <p:nvPr>
            <p:ph type="title"/>
          </p:nvPr>
        </p:nvSpPr>
        <p:spPr>
          <a:xfrm>
            <a:off x="640079" y="2053641"/>
            <a:ext cx="3669161" cy="2760098"/>
          </a:xfrm>
        </p:spPr>
        <p:txBody>
          <a:bodyPr>
            <a:normAutofit/>
          </a:bodyPr>
          <a:lstStyle/>
          <a:p>
            <a:r>
              <a:rPr lang="en-US">
                <a:solidFill>
                  <a:srgbClr val="FFFFFF"/>
                </a:solidFill>
              </a:rPr>
              <a:t>Why you want a home automation hub</a:t>
            </a:r>
          </a:p>
        </p:txBody>
      </p:sp>
      <p:sp>
        <p:nvSpPr>
          <p:cNvPr id="3" name="Content Placeholder 2">
            <a:extLst>
              <a:ext uri="{FF2B5EF4-FFF2-40B4-BE49-F238E27FC236}">
                <a16:creationId xmlns:a16="http://schemas.microsoft.com/office/drawing/2014/main" id="{3BCF96F1-40C6-48C3-AA5F-57FDE50FB7F4}"/>
              </a:ext>
            </a:extLst>
          </p:cNvPr>
          <p:cNvSpPr>
            <a:spLocks noGrp="1"/>
          </p:cNvSpPr>
          <p:nvPr>
            <p:ph idx="1"/>
          </p:nvPr>
        </p:nvSpPr>
        <p:spPr>
          <a:xfrm>
            <a:off x="6090574" y="801866"/>
            <a:ext cx="5306084" cy="5230634"/>
          </a:xfrm>
        </p:spPr>
        <p:txBody>
          <a:bodyPr anchor="ctr">
            <a:normAutofit/>
          </a:bodyPr>
          <a:lstStyle/>
          <a:p>
            <a:r>
              <a:rPr lang="en-US" sz="2400" dirty="0">
                <a:solidFill>
                  <a:srgbClr val="000000"/>
                </a:solidFill>
              </a:rPr>
              <a:t>Integrates TCP/IP, Z-Wave, and Zigbee</a:t>
            </a:r>
          </a:p>
          <a:p>
            <a:r>
              <a:rPr lang="en-US" sz="2400" dirty="0">
                <a:solidFill>
                  <a:srgbClr val="000000"/>
                </a:solidFill>
              </a:rPr>
              <a:t>Centralized automation in response to:</a:t>
            </a:r>
          </a:p>
          <a:p>
            <a:pPr lvl="1"/>
            <a:r>
              <a:rPr lang="en-US" sz="2000" dirty="0">
                <a:solidFill>
                  <a:srgbClr val="000000"/>
                </a:solidFill>
              </a:rPr>
              <a:t>Time</a:t>
            </a:r>
          </a:p>
          <a:p>
            <a:pPr lvl="1"/>
            <a:r>
              <a:rPr lang="en-US" sz="2000" dirty="0">
                <a:solidFill>
                  <a:srgbClr val="000000"/>
                </a:solidFill>
              </a:rPr>
              <a:t>Presence</a:t>
            </a:r>
          </a:p>
          <a:p>
            <a:pPr lvl="1"/>
            <a:r>
              <a:rPr lang="en-US" sz="2000" dirty="0">
                <a:solidFill>
                  <a:srgbClr val="000000"/>
                </a:solidFill>
              </a:rPr>
              <a:t>Sensors</a:t>
            </a:r>
          </a:p>
          <a:p>
            <a:r>
              <a:rPr lang="en-US" sz="2400" dirty="0">
                <a:solidFill>
                  <a:srgbClr val="000000"/>
                </a:solidFill>
              </a:rPr>
              <a:t>AI assistant integration</a:t>
            </a:r>
          </a:p>
          <a:p>
            <a:r>
              <a:rPr lang="en-US" sz="2400" dirty="0">
                <a:solidFill>
                  <a:srgbClr val="000000"/>
                </a:solidFill>
              </a:rPr>
              <a:t>Remote access</a:t>
            </a:r>
          </a:p>
          <a:p>
            <a:r>
              <a:rPr lang="en-US" sz="2400" dirty="0">
                <a:solidFill>
                  <a:srgbClr val="000000"/>
                </a:solidFill>
              </a:rPr>
              <a:t>API </a:t>
            </a:r>
          </a:p>
          <a:p>
            <a:endParaRPr lang="en-US" sz="2400" dirty="0">
              <a:solidFill>
                <a:srgbClr val="000000"/>
              </a:solidFill>
            </a:endParaRPr>
          </a:p>
        </p:txBody>
      </p:sp>
    </p:spTree>
    <p:extLst>
      <p:ext uri="{BB962C8B-B14F-4D97-AF65-F5344CB8AC3E}">
        <p14:creationId xmlns:p14="http://schemas.microsoft.com/office/powerpoint/2010/main" val="235100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00B0F0">
                  <a:lumMod val="90000"/>
                </a:srgbClr>
              </a:gs>
              <a:gs pos="25000">
                <a:srgbClr val="00B0F0">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7B7491F-2F2F-483F-AF26-B24ECFAD92A1}"/>
              </a:ext>
            </a:extLst>
          </p:cNvPr>
          <p:cNvSpPr>
            <a:spLocks noGrp="1"/>
          </p:cNvSpPr>
          <p:nvPr>
            <p:ph type="title"/>
          </p:nvPr>
        </p:nvSpPr>
        <p:spPr>
          <a:xfrm>
            <a:off x="640079" y="2053641"/>
            <a:ext cx="3669161" cy="2760098"/>
          </a:xfrm>
        </p:spPr>
        <p:txBody>
          <a:bodyPr>
            <a:normAutofit/>
          </a:bodyPr>
          <a:lstStyle/>
          <a:p>
            <a:r>
              <a:rPr lang="en-US">
                <a:solidFill>
                  <a:srgbClr val="FFFFFF"/>
                </a:solidFill>
              </a:rPr>
              <a:t>I chose Samsung SmartThings…</a:t>
            </a:r>
          </a:p>
        </p:txBody>
      </p:sp>
      <p:sp>
        <p:nvSpPr>
          <p:cNvPr id="3" name="Content Placeholder 2">
            <a:extLst>
              <a:ext uri="{FF2B5EF4-FFF2-40B4-BE49-F238E27FC236}">
                <a16:creationId xmlns:a16="http://schemas.microsoft.com/office/drawing/2014/main" id="{8F43A030-3D7F-4279-99CA-A710A7AB5CAB}"/>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Market support</a:t>
            </a:r>
          </a:p>
          <a:p>
            <a:pPr lvl="1"/>
            <a:r>
              <a:rPr lang="en-US">
                <a:solidFill>
                  <a:srgbClr val="000000"/>
                </a:solidFill>
              </a:rPr>
              <a:t>Open source community</a:t>
            </a:r>
          </a:p>
          <a:p>
            <a:pPr lvl="1"/>
            <a:r>
              <a:rPr lang="en-US">
                <a:solidFill>
                  <a:srgbClr val="000000"/>
                </a:solidFill>
              </a:rPr>
              <a:t>GitHub integration</a:t>
            </a:r>
          </a:p>
          <a:p>
            <a:pPr marL="0" indent="0">
              <a:buNone/>
            </a:pPr>
            <a:r>
              <a:rPr lang="en-US" sz="2400">
                <a:solidFill>
                  <a:srgbClr val="000000"/>
                </a:solidFill>
              </a:rPr>
              <a:t>Cons:</a:t>
            </a:r>
          </a:p>
          <a:p>
            <a:pPr lvl="1"/>
            <a:r>
              <a:rPr lang="en-US">
                <a:solidFill>
                  <a:srgbClr val="000000"/>
                </a:solidFill>
              </a:rPr>
              <a:t>Obscure programming language</a:t>
            </a:r>
          </a:p>
          <a:p>
            <a:pPr lvl="1"/>
            <a:r>
              <a:rPr lang="en-US">
                <a:solidFill>
                  <a:srgbClr val="000000"/>
                </a:solidFill>
              </a:rPr>
              <a:t>Tooling</a:t>
            </a:r>
          </a:p>
          <a:p>
            <a:pPr lvl="1"/>
            <a:r>
              <a:rPr lang="en-US">
                <a:solidFill>
                  <a:srgbClr val="000000"/>
                </a:solidFill>
              </a:rPr>
              <a:t>No debugging</a:t>
            </a:r>
          </a:p>
          <a:p>
            <a:pPr lvl="1"/>
            <a:r>
              <a:rPr lang="en-US">
                <a:solidFill>
                  <a:srgbClr val="000000"/>
                </a:solidFill>
              </a:rPr>
              <a:t>Cloud execution</a:t>
            </a:r>
          </a:p>
          <a:p>
            <a:pPr lvl="1"/>
            <a:endParaRPr lang="en-US">
              <a:solidFill>
                <a:srgbClr val="000000"/>
              </a:solidFill>
            </a:endParaRPr>
          </a:p>
        </p:txBody>
      </p:sp>
    </p:spTree>
    <p:extLst>
      <p:ext uri="{BB962C8B-B14F-4D97-AF65-F5344CB8AC3E}">
        <p14:creationId xmlns:p14="http://schemas.microsoft.com/office/powerpoint/2010/main" val="2493535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chemeClr val="accent6">
                  <a:lumMod val="90000"/>
                </a:schemeClr>
              </a:gs>
              <a:gs pos="25000">
                <a:schemeClr val="accent6">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9A15C5C-1C04-465A-AB27-8A56DA9142CA}"/>
              </a:ext>
            </a:extLst>
          </p:cNvPr>
          <p:cNvSpPr>
            <a:spLocks noGrp="1"/>
          </p:cNvSpPr>
          <p:nvPr>
            <p:ph type="title"/>
          </p:nvPr>
        </p:nvSpPr>
        <p:spPr>
          <a:xfrm>
            <a:off x="640079" y="2053641"/>
            <a:ext cx="3669161" cy="2760098"/>
          </a:xfrm>
        </p:spPr>
        <p:txBody>
          <a:bodyPr>
            <a:normAutofit/>
          </a:bodyPr>
          <a:lstStyle/>
          <a:p>
            <a:r>
              <a:rPr lang="en-US">
                <a:solidFill>
                  <a:srgbClr val="FFFFFF"/>
                </a:solidFill>
              </a:rPr>
              <a:t>…but then migrated to Hubitat Elevate</a:t>
            </a:r>
          </a:p>
        </p:txBody>
      </p:sp>
      <p:sp>
        <p:nvSpPr>
          <p:cNvPr id="3" name="Content Placeholder 2">
            <a:extLst>
              <a:ext uri="{FF2B5EF4-FFF2-40B4-BE49-F238E27FC236}">
                <a16:creationId xmlns:a16="http://schemas.microsoft.com/office/drawing/2014/main" id="{12CA4ABC-9197-4703-B2BF-D42A511C1221}"/>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Similarity to SmartThings</a:t>
            </a:r>
          </a:p>
          <a:p>
            <a:pPr lvl="1"/>
            <a:r>
              <a:rPr lang="en-US">
                <a:solidFill>
                  <a:srgbClr val="000000"/>
                </a:solidFill>
              </a:rPr>
              <a:t>Local execution</a:t>
            </a:r>
          </a:p>
          <a:p>
            <a:pPr marL="0" indent="0">
              <a:buNone/>
            </a:pPr>
            <a:r>
              <a:rPr lang="en-US" sz="2400">
                <a:solidFill>
                  <a:srgbClr val="000000"/>
                </a:solidFill>
              </a:rPr>
              <a:t>Cons:</a:t>
            </a:r>
          </a:p>
          <a:p>
            <a:pPr lvl="1"/>
            <a:r>
              <a:rPr lang="en-US">
                <a:solidFill>
                  <a:srgbClr val="000000"/>
                </a:solidFill>
              </a:rPr>
              <a:t>Similarity to SmartThings</a:t>
            </a:r>
          </a:p>
          <a:p>
            <a:pPr lvl="1"/>
            <a:r>
              <a:rPr lang="en-US">
                <a:solidFill>
                  <a:srgbClr val="000000"/>
                </a:solidFill>
              </a:rPr>
              <a:t>Porting code from SmartThings</a:t>
            </a:r>
          </a:p>
        </p:txBody>
      </p:sp>
    </p:spTree>
    <p:extLst>
      <p:ext uri="{BB962C8B-B14F-4D97-AF65-F5344CB8AC3E}">
        <p14:creationId xmlns:p14="http://schemas.microsoft.com/office/powerpoint/2010/main" val="1237506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398859-6F07-4AC1-8A4F-A51F5BCED24B}"/>
              </a:ext>
            </a:extLst>
          </p:cNvPr>
          <p:cNvSpPr/>
          <p:nvPr/>
        </p:nvSpPr>
        <p:spPr>
          <a:xfrm>
            <a:off x="3632548" y="1503123"/>
            <a:ext cx="4922729" cy="5138837"/>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426366-10E3-4FD8-8467-51A73A0E87E0}"/>
              </a:ext>
            </a:extLst>
          </p:cNvPr>
          <p:cNvSpPr>
            <a:spLocks noGrp="1"/>
          </p:cNvSpPr>
          <p:nvPr>
            <p:ph type="title"/>
          </p:nvPr>
        </p:nvSpPr>
        <p:spPr/>
        <p:txBody>
          <a:bodyPr/>
          <a:lstStyle/>
          <a:p>
            <a:r>
              <a:rPr lang="en-US" dirty="0" err="1"/>
              <a:t>Hubitat</a:t>
            </a:r>
            <a:r>
              <a:rPr lang="en-US" dirty="0"/>
              <a:t> </a:t>
            </a:r>
            <a:r>
              <a:rPr lang="en-US" dirty="0" err="1"/>
              <a:t>Elevate’s</a:t>
            </a:r>
            <a:r>
              <a:rPr lang="en-US" dirty="0"/>
              <a:t> super easy API</a:t>
            </a:r>
          </a:p>
        </p:txBody>
      </p:sp>
      <p:pic>
        <p:nvPicPr>
          <p:cNvPr id="5" name="Picture 4">
            <a:extLst>
              <a:ext uri="{FF2B5EF4-FFF2-40B4-BE49-F238E27FC236}">
                <a16:creationId xmlns:a16="http://schemas.microsoft.com/office/drawing/2014/main" id="{DE66B35C-E476-4834-80E3-84991D3A5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2870" y="1677447"/>
            <a:ext cx="4562084" cy="479018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799422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6E61F7D-6733-4CDC-AE24-810577332268}"/>
              </a:ext>
            </a:extLst>
          </p:cNvPr>
          <p:cNvSpPr/>
          <p:nvPr/>
        </p:nvSpPr>
        <p:spPr>
          <a:xfrm>
            <a:off x="3014505" y="1547446"/>
            <a:ext cx="5835041" cy="4449219"/>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CBFE8-1284-497B-82A1-CAD64F546E12}"/>
              </a:ext>
            </a:extLst>
          </p:cNvPr>
          <p:cNvSpPr>
            <a:spLocks noGrp="1"/>
          </p:cNvSpPr>
          <p:nvPr>
            <p:ph type="title"/>
          </p:nvPr>
        </p:nvSpPr>
        <p:spPr/>
        <p:txBody>
          <a:bodyPr/>
          <a:lstStyle/>
          <a:p>
            <a:r>
              <a:rPr lang="en-US" dirty="0"/>
              <a:t>Inspiration struck! </a:t>
            </a:r>
          </a:p>
        </p:txBody>
      </p:sp>
      <p:pic>
        <p:nvPicPr>
          <p:cNvPr id="8" name="Picture 7" descr="A close up of a logo&#10;&#10;Description automatically generated">
            <a:extLst>
              <a:ext uri="{FF2B5EF4-FFF2-40B4-BE49-F238E27FC236}">
                <a16:creationId xmlns:a16="http://schemas.microsoft.com/office/drawing/2014/main" id="{2E955FA3-34CC-4A13-A640-3AE5AE6E3F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8479" y="1699355"/>
            <a:ext cx="5835041" cy="44492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025488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6DE8A4-91E3-42AA-808A-62A376EC8F78}"/>
              </a:ext>
            </a:extLst>
          </p:cNvPr>
          <p:cNvPicPr>
            <a:picLocks noChangeAspect="1"/>
          </p:cNvPicPr>
          <p:nvPr/>
        </p:nvPicPr>
        <p:blipFill>
          <a:blip r:embed="rId3"/>
          <a:stretch>
            <a:fillRect/>
          </a:stretch>
        </p:blipFill>
        <p:spPr>
          <a:xfrm>
            <a:off x="643467" y="1357243"/>
            <a:ext cx="10905066" cy="4143512"/>
          </a:xfrm>
          <a:prstGeom prst="rect">
            <a:avLst/>
          </a:prstGeom>
          <a:effectLst>
            <a:glow rad="228600">
              <a:schemeClr val="accent1">
                <a:satMod val="175000"/>
                <a:alpha val="40000"/>
              </a:schemeClr>
            </a:glow>
            <a:outerShdw blurRad="152400" dist="317500" dir="5400000" sx="90000" sy="-19000" rotWithShape="0">
              <a:prstClr val="black">
                <a:alpha val="15000"/>
              </a:prstClr>
            </a:outerShdw>
          </a:effectLst>
        </p:spPr>
      </p:pic>
      <p:sp>
        <p:nvSpPr>
          <p:cNvPr id="5" name="Rectangle 4">
            <a:extLst>
              <a:ext uri="{FF2B5EF4-FFF2-40B4-BE49-F238E27FC236}">
                <a16:creationId xmlns:a16="http://schemas.microsoft.com/office/drawing/2014/main" id="{9150A778-60A8-42E2-BA42-1E6114045238}"/>
              </a:ext>
            </a:extLst>
          </p:cNvPr>
          <p:cNvSpPr/>
          <p:nvPr/>
        </p:nvSpPr>
        <p:spPr>
          <a:xfrm>
            <a:off x="2633353" y="1357243"/>
            <a:ext cx="6925294" cy="2646878"/>
          </a:xfrm>
          <a:prstGeom prst="rect">
            <a:avLst/>
          </a:prstGeom>
          <a:noFill/>
        </p:spPr>
        <p:txBody>
          <a:bodyPr wrap="none" lIns="91440" tIns="45720" rIns="91440" bIns="45720">
            <a:spAutoFit/>
          </a:bodyPr>
          <a:lstStyle/>
          <a:p>
            <a:pPr algn="ctr"/>
            <a:r>
              <a:rPr lang="en-US" sz="16600" b="0" cap="none" spc="0" dirty="0">
                <a:ln w="0"/>
                <a:solidFill>
                  <a:schemeClr val="tx1"/>
                </a:solidFill>
                <a:effectLst>
                  <a:outerShdw blurRad="38100" dist="19050" dir="2700000" algn="tl" rotWithShape="0">
                    <a:schemeClr val="dk1">
                      <a:alpha val="40000"/>
                    </a:schemeClr>
                  </a:outerShdw>
                </a:effectLst>
              </a:rPr>
              <a:t>PUPPET</a:t>
            </a:r>
          </a:p>
        </p:txBody>
      </p:sp>
    </p:spTree>
    <p:extLst>
      <p:ext uri="{BB962C8B-B14F-4D97-AF65-F5344CB8AC3E}">
        <p14:creationId xmlns:p14="http://schemas.microsoft.com/office/powerpoint/2010/main" val="147830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subTnLst>
                                    <p:audio>
                                      <p:cMediaNode>
                                        <p:cTn display="0" masterRel="sameClick">
                                          <p:stCondLst>
                                            <p:cond evt="begin" delay="0">
                                              <p:tn val="13"/>
                                            </p:cond>
                                          </p:stCondLst>
                                          <p:endCondLst>
                                            <p:cond evt="onStopAudio" delay="0">
                                              <p:tgtEl>
                                                <p:sldTgt/>
                                              </p:tgtEl>
                                            </p:cond>
                                          </p:endCondLst>
                                        </p:cTn>
                                        <p:tgtEl>
                                          <p:sndTgt r:embed="rId2" name="puppet.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1550</TotalTime>
  <Words>289</Words>
  <Application>Microsoft Office PowerPoint</Application>
  <PresentationFormat>Widescreen</PresentationFormat>
  <Paragraphs>79</Paragraphs>
  <Slides>13</Slides>
  <Notes>7</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PowerPoint Presentation</vt:lpstr>
      <vt:lpstr>Why you want a home automation hub</vt:lpstr>
      <vt:lpstr>I chose Samsung SmartThings…</vt:lpstr>
      <vt:lpstr>…but then migrated to Hubitat Elevate</vt:lpstr>
      <vt:lpstr>Hubitat Elevate’s super easy API</vt:lpstr>
      <vt:lpstr>Inspiration struck! </vt:lpstr>
      <vt:lpstr>PowerPoint Presentation</vt:lpstr>
      <vt:lpstr>PowerPoint Presentation</vt:lpstr>
      <vt:lpstr>Building a garage door module</vt:lpstr>
      <vt:lpstr>PowerPoint Presentation</vt:lpstr>
      <vt:lpstr>         @CamSoper             CamSoper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 Soper</dc:creator>
  <cp:lastModifiedBy>Cam Soper</cp:lastModifiedBy>
  <cp:revision>19</cp:revision>
  <dcterms:created xsi:type="dcterms:W3CDTF">2019-08-18T19:56:52Z</dcterms:created>
  <dcterms:modified xsi:type="dcterms:W3CDTF">2019-08-22T05:27:22Z</dcterms:modified>
</cp:coreProperties>
</file>